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4" r:id="rId2"/>
    <p:sldId id="286" r:id="rId3"/>
    <p:sldId id="287" r:id="rId4"/>
    <p:sldId id="288" r:id="rId5"/>
    <p:sldId id="289" r:id="rId6"/>
    <p:sldId id="290" r:id="rId7"/>
    <p:sldId id="291" r:id="rId8"/>
    <p:sldId id="292" r:id="rId9"/>
    <p:sldId id="293" r:id="rId10"/>
    <p:sldId id="304" r:id="rId11"/>
    <p:sldId id="294" r:id="rId12"/>
    <p:sldId id="295" r:id="rId13"/>
    <p:sldId id="296" r:id="rId14"/>
    <p:sldId id="297" r:id="rId15"/>
    <p:sldId id="298" r:id="rId16"/>
    <p:sldId id="299" r:id="rId17"/>
    <p:sldId id="300" r:id="rId18"/>
    <p:sldId id="301" r:id="rId19"/>
    <p:sldId id="302" r:id="rId20"/>
    <p:sldId id="303"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Foltz" initials="AF" lastIdx="4" clrIdx="0">
    <p:extLst>
      <p:ext uri="{19B8F6BF-5375-455C-9EA6-DF929625EA0E}">
        <p15:presenceInfo xmlns:p15="http://schemas.microsoft.com/office/powerpoint/2012/main" userId="S-1-5-21-2134512058-520253495-141923342-5586" providerId="AD"/>
      </p:ext>
    </p:extLst>
  </p:cmAuthor>
  <p:cmAuthor id="2" name="Justin Howard" initials="JH" lastIdx="2" clrIdx="1">
    <p:extLst>
      <p:ext uri="{19B8F6BF-5375-455C-9EA6-DF929625EA0E}">
        <p15:presenceInfo xmlns:p15="http://schemas.microsoft.com/office/powerpoint/2012/main" userId="S-1-5-21-2134512058-520253495-141923342-8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333B"/>
    <a:srgbClr val="FCAF17"/>
    <a:srgbClr val="9A262C"/>
    <a:srgbClr val="FF00FF"/>
    <a:srgbClr val="991721"/>
    <a:srgbClr val="477006"/>
    <a:srgbClr val="72AD17"/>
    <a:srgbClr val="025D9C"/>
    <a:srgbClr val="213A82"/>
    <a:srgbClr val="12B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89183" autoAdjust="0"/>
  </p:normalViewPr>
  <p:slideViewPr>
    <p:cSldViewPr showGuides="1">
      <p:cViewPr varScale="1">
        <p:scale>
          <a:sx n="148" d="100"/>
          <a:sy n="148" d="100"/>
        </p:scale>
        <p:origin x="350" y="10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DBB1F-1D1B-4B9D-8A29-699F38035DBD}" type="datetimeFigureOut">
              <a:rPr lang="en-US" smtClean="0"/>
              <a:t>11/19/2018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86E75-D5AC-4C39-892A-EBCF17DB214B}" type="slidenum">
              <a:rPr lang="en-US" smtClean="0"/>
              <a:t>‹#›</a:t>
            </a:fld>
            <a:endParaRPr lang="en-US" dirty="0"/>
          </a:p>
        </p:txBody>
      </p:sp>
    </p:spTree>
    <p:extLst>
      <p:ext uri="{BB962C8B-B14F-4D97-AF65-F5344CB8AC3E}">
        <p14:creationId xmlns:p14="http://schemas.microsoft.com/office/powerpoint/2010/main" val="383745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gradFill flip="none" rotWithShape="1">
            <a:gsLst>
              <a:gs pos="0">
                <a:srgbClr val="CB333B"/>
              </a:gs>
              <a:gs pos="100000">
                <a:srgbClr val="9A262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88277" y="2925151"/>
            <a:ext cx="6858000" cy="246221"/>
          </a:xfrm>
        </p:spPr>
        <p:txBody>
          <a:bodyPr anchor="t" anchorCtr="0"/>
          <a:lstStyle>
            <a:lvl1pPr algn="r">
              <a:lnSpc>
                <a:spcPct val="100000"/>
              </a:lnSpc>
              <a:spcAft>
                <a:spcPts val="600"/>
              </a:spcAft>
              <a:defRPr sz="1600" b="0" spc="-50" baseline="0">
                <a:solidFill>
                  <a:schemeClr val="bg1">
                    <a:lumMod val="95000"/>
                  </a:schemeClr>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9257" y="2398014"/>
            <a:ext cx="2996736" cy="347472"/>
          </a:xfrm>
          <a:prstGeom prst="rect">
            <a:avLst/>
          </a:prstGeom>
        </p:spPr>
      </p:pic>
    </p:spTree>
    <p:extLst>
      <p:ext uri="{BB962C8B-B14F-4D97-AF65-F5344CB8AC3E}">
        <p14:creationId xmlns:p14="http://schemas.microsoft.com/office/powerpoint/2010/main" val="327196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24238"/>
            <a:ext cx="2949178" cy="246221"/>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124713"/>
            <a:ext cx="4629150" cy="3504438"/>
          </a:xfrm>
        </p:spPr>
        <p:txBody>
          <a:bodyPr anchor="t">
            <a:normAutofit/>
          </a:bodyPr>
          <a:lstStyle>
            <a:lvl1pPr marL="0" indent="0" algn="ctr">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770460"/>
            <a:ext cx="2949178" cy="2858691"/>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 Saulsbury Industries, Inc. All rights reserved.</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400667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Saulsbury Industries, Inc. All rights reserved.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325951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1124713"/>
            <a:ext cx="246221" cy="3504438"/>
          </a:xfrm>
        </p:spPr>
        <p:txBody>
          <a:bodyPr vert="eaVert"/>
          <a:lstStyle>
            <a:lvl1pPr>
              <a:defRPr sz="1600"/>
            </a:lvl1pPr>
          </a:lstStyle>
          <a:p>
            <a:r>
              <a:rPr lang="en-US" dirty="0"/>
              <a:t>Click to edit Master title style</a:t>
            </a:r>
          </a:p>
        </p:txBody>
      </p:sp>
      <p:sp>
        <p:nvSpPr>
          <p:cNvPr id="3" name="Vertical Text Placeholder 2"/>
          <p:cNvSpPr>
            <a:spLocks noGrp="1"/>
          </p:cNvSpPr>
          <p:nvPr>
            <p:ph type="body" orient="vert" idx="1"/>
          </p:nvPr>
        </p:nvSpPr>
        <p:spPr>
          <a:xfrm>
            <a:off x="628650" y="1124712"/>
            <a:ext cx="7448550" cy="3504439"/>
          </a:xfrm>
        </p:spPr>
        <p:txBody>
          <a:bodyPr vert="eaVert">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Saulsbury Industries, Inc. All rights reserved.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234071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52985"/>
            <a:ext cx="6858000" cy="461665"/>
          </a:xfrm>
        </p:spPr>
        <p:txBody>
          <a:bodyPr anchor="b"/>
          <a:lstStyle>
            <a:lvl1pPr algn="ctr">
              <a:lnSpc>
                <a:spcPct val="100000"/>
              </a:lnSpc>
              <a:spcBef>
                <a:spcPts val="0"/>
              </a:spcBef>
              <a:spcAft>
                <a:spcPts val="600"/>
              </a:spcAft>
              <a:defRPr sz="3000"/>
            </a:lvl1pPr>
          </a:lstStyle>
          <a:p>
            <a:r>
              <a:rPr lang="en-US" dirty="0"/>
              <a:t>Click to edit Master title style</a:t>
            </a:r>
          </a:p>
        </p:txBody>
      </p:sp>
      <p:sp>
        <p:nvSpPr>
          <p:cNvPr id="3" name="Subtitle 2"/>
          <p:cNvSpPr>
            <a:spLocks noGrp="1"/>
          </p:cNvSpPr>
          <p:nvPr>
            <p:ph type="subTitle" idx="1"/>
          </p:nvPr>
        </p:nvSpPr>
        <p:spPr>
          <a:xfrm>
            <a:off x="1143000" y="2983706"/>
            <a:ext cx="6858000" cy="1241822"/>
          </a:xfrm>
        </p:spPr>
        <p:txBody>
          <a:bodyPr>
            <a:normAutofit/>
          </a:bodyPr>
          <a:lstStyle>
            <a:lvl1pPr marL="0" indent="0" algn="ctr">
              <a:lnSpc>
                <a:spcPct val="100000"/>
              </a:lnSpc>
              <a:spcBef>
                <a:spcPts val="0"/>
              </a:spcBef>
              <a:spcAft>
                <a:spcPts val="600"/>
              </a:spcAft>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t>© Saulsbury Industries, Inc. All rights reserved.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357275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defRPr sz="1400"/>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 Saulsbury Industries, Inc. All rights reserved.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500"/>
            </a:lvl1pPr>
          </a:lstStyle>
          <a:p>
            <a:fld id="{74A6C206-B636-4BCA-974C-4E1178B9A9DF}" type="slidenum">
              <a:rPr lang="en-US" smtClean="0"/>
              <a:pPr/>
              <a:t>‹#›</a:t>
            </a:fld>
            <a:endParaRPr lang="en-US" dirty="0"/>
          </a:p>
        </p:txBody>
      </p:sp>
    </p:spTree>
    <p:extLst>
      <p:ext uri="{BB962C8B-B14F-4D97-AF65-F5344CB8AC3E}">
        <p14:creationId xmlns:p14="http://schemas.microsoft.com/office/powerpoint/2010/main" val="60803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60192"/>
            <a:ext cx="7886700" cy="461665"/>
          </a:xfrm>
        </p:spPr>
        <p:txBody>
          <a:bodyPr anchor="b"/>
          <a:lstStyle>
            <a:lvl1pPr algn="ctr">
              <a:lnSpc>
                <a:spcPct val="100000"/>
              </a:lnSpc>
              <a:spcBef>
                <a:spcPts val="0"/>
              </a:spcBef>
              <a:spcAft>
                <a:spcPts val="600"/>
              </a:spcAft>
              <a:defRPr sz="30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normAutofit/>
          </a:bodyPr>
          <a:lstStyle>
            <a:lvl1pPr marL="0" indent="0">
              <a:lnSpc>
                <a:spcPct val="100000"/>
              </a:lnSpc>
              <a:spcBef>
                <a:spcPts val="0"/>
              </a:spcBef>
              <a:spcAft>
                <a:spcPts val="600"/>
              </a:spcAft>
              <a:buNone/>
              <a:defRPr sz="1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 Saulsbury Industries, Inc. All rights reserved.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101085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123950"/>
            <a:ext cx="3886200" cy="3508773"/>
          </a:xfrm>
        </p:spPr>
        <p:txBody>
          <a:bodyPr>
            <a:normAutofit/>
          </a:bodyPr>
          <a:lstStyle>
            <a:lvl1pPr>
              <a:lnSpc>
                <a:spcPct val="100000"/>
              </a:lnSpc>
              <a:spcBef>
                <a:spcPts val="0"/>
              </a:spcBef>
              <a:spcAft>
                <a:spcPts val="600"/>
              </a:spcAft>
              <a:defRPr sz="1400"/>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23950"/>
            <a:ext cx="3886200" cy="3508773"/>
          </a:xfrm>
        </p:spPr>
        <p:txBody>
          <a:bodyPr>
            <a:normAutofit/>
          </a:bodyPr>
          <a:lstStyle>
            <a:lvl1pPr>
              <a:lnSpc>
                <a:spcPct val="100000"/>
              </a:lnSpc>
              <a:spcBef>
                <a:spcPts val="0"/>
              </a:spcBef>
              <a:spcAft>
                <a:spcPts val="600"/>
              </a:spcAft>
              <a:defRPr sz="1400"/>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 Saulsbury Industries, Inc. All rights reserved.</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376448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24712"/>
            <a:ext cx="3868340" cy="617934"/>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9750"/>
            <a:ext cx="3868340" cy="283249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24712"/>
            <a:ext cx="3887391" cy="617934"/>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9750"/>
            <a:ext cx="3887391" cy="283249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 Saulsbury Industries, Inc. All rights reserved.</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A6C206-B636-4BCA-974C-4E1178B9A9DF}" type="slidenum">
              <a:rPr lang="en-US" smtClean="0"/>
              <a:t>‹#›</a:t>
            </a:fld>
            <a:endParaRPr lang="en-US" dirty="0"/>
          </a:p>
        </p:txBody>
      </p:sp>
      <p:sp>
        <p:nvSpPr>
          <p:cNvPr id="13" name="Title 1"/>
          <p:cNvSpPr>
            <a:spLocks noGrp="1"/>
          </p:cNvSpPr>
          <p:nvPr>
            <p:ph type="title"/>
          </p:nvPr>
        </p:nvSpPr>
        <p:spPr>
          <a:xfrm>
            <a:off x="914400" y="436164"/>
            <a:ext cx="5200650" cy="274320"/>
          </a:xfrm>
        </p:spPr>
        <p:txBody>
          <a:bodyPr vert="horz" wrap="square" lIns="0" tIns="0" rIns="0" bIns="0" rtlCol="0" anchor="b" anchorCtr="0">
            <a:sp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13581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 Saulsbury Industries, Inc. All rights reserved.</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358038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Saulsbury Industries, Inc. All rights reserved.</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352394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24238"/>
            <a:ext cx="2949178" cy="246221"/>
          </a:xfrm>
        </p:spPr>
        <p:txBody>
          <a:bodyPr anchor="b"/>
          <a:lstStyle>
            <a:lvl1pPr>
              <a:defRPr sz="1600"/>
            </a:lvl1pPr>
          </a:lstStyle>
          <a:p>
            <a:r>
              <a:rPr lang="en-US" dirty="0"/>
              <a:t>Click to edit Master title style</a:t>
            </a:r>
          </a:p>
        </p:txBody>
      </p:sp>
      <p:sp>
        <p:nvSpPr>
          <p:cNvPr id="3" name="Content Placeholder 2"/>
          <p:cNvSpPr>
            <a:spLocks noGrp="1"/>
          </p:cNvSpPr>
          <p:nvPr>
            <p:ph idx="1"/>
          </p:nvPr>
        </p:nvSpPr>
        <p:spPr>
          <a:xfrm>
            <a:off x="3887391" y="1124713"/>
            <a:ext cx="4629150" cy="3504438"/>
          </a:xfrm>
        </p:spPr>
        <p:txBody>
          <a:bodyPr>
            <a:normAutofit/>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77046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dirty="0"/>
              <a:t>© Saulsbury Industries, Inc. All rights reserved.</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6C206-B636-4BCA-974C-4E1178B9A9DF}" type="slidenum">
              <a:rPr lang="en-US" smtClean="0"/>
              <a:t>‹#›</a:t>
            </a:fld>
            <a:endParaRPr lang="en-US" dirty="0"/>
          </a:p>
        </p:txBody>
      </p:sp>
    </p:spTree>
    <p:extLst>
      <p:ext uri="{BB962C8B-B14F-4D97-AF65-F5344CB8AC3E}">
        <p14:creationId xmlns:p14="http://schemas.microsoft.com/office/powerpoint/2010/main" val="40782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34825"/>
            <a:ext cx="5334000" cy="276999"/>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628650" y="1123950"/>
            <a:ext cx="7886700" cy="3508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4869656"/>
            <a:ext cx="2057400" cy="273844"/>
          </a:xfrm>
          <a:prstGeom prst="rect">
            <a:avLst/>
          </a:prstGeom>
        </p:spPr>
        <p:txBody>
          <a:bodyPr vert="horz" lIns="91440" tIns="45720" rIns="91440" bIns="45720" rtlCol="0" anchor="ctr"/>
          <a:lstStyle>
            <a:lvl1pPr algn="l">
              <a:defRPr sz="500">
                <a:solidFill>
                  <a:schemeClr val="bg2">
                    <a:lumMod val="50000"/>
                  </a:schemeClr>
                </a:solidFill>
                <a:latin typeface="Arial" panose="020B0604020202020204" pitchFamily="34" charset="0"/>
                <a:cs typeface="Arial" panose="020B0604020202020204" pitchFamily="34" charset="0"/>
              </a:defRPr>
            </a:lvl1pPr>
          </a:lstStyle>
          <a:p>
            <a:r>
              <a:rPr lang="en-US"/>
              <a:t>© Saulsbury Industries, Inc. All rights reserved.</a:t>
            </a:r>
            <a:endParaRPr lang="en-US" dirty="0"/>
          </a:p>
        </p:txBody>
      </p:sp>
      <p:sp>
        <p:nvSpPr>
          <p:cNvPr id="5" name="Footer Placeholder 4"/>
          <p:cNvSpPr>
            <a:spLocks noGrp="1"/>
          </p:cNvSpPr>
          <p:nvPr>
            <p:ph type="ftr" sz="quarter" idx="3"/>
          </p:nvPr>
        </p:nvSpPr>
        <p:spPr>
          <a:xfrm>
            <a:off x="3028950" y="4869656"/>
            <a:ext cx="3086100" cy="273844"/>
          </a:xfrm>
          <a:prstGeom prst="rect">
            <a:avLst/>
          </a:prstGeom>
        </p:spPr>
        <p:txBody>
          <a:bodyPr vert="horz" lIns="91440" tIns="45720" rIns="91440" bIns="45720" rtlCol="0" anchor="ctr"/>
          <a:lstStyle>
            <a:lvl1pPr algn="ctr">
              <a:defRPr sz="500">
                <a:solidFill>
                  <a:schemeClr val="bg2">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172200" y="4869656"/>
            <a:ext cx="2057400" cy="273844"/>
          </a:xfrm>
          <a:prstGeom prst="rect">
            <a:avLst/>
          </a:prstGeom>
        </p:spPr>
        <p:txBody>
          <a:bodyPr vert="horz" lIns="91440" tIns="45720" rIns="91440" bIns="45720" rtlCol="0" anchor="ctr"/>
          <a:lstStyle>
            <a:lvl1pPr algn="r">
              <a:defRPr sz="500">
                <a:solidFill>
                  <a:schemeClr val="bg2">
                    <a:lumMod val="50000"/>
                  </a:schemeClr>
                </a:solidFill>
                <a:latin typeface="Arial" panose="020B0604020202020204" pitchFamily="34" charset="0"/>
                <a:cs typeface="Arial" panose="020B0604020202020204" pitchFamily="34" charset="0"/>
              </a:defRPr>
            </a:lvl1pPr>
          </a:lstStyle>
          <a:p>
            <a:fld id="{74A6C206-B636-4BCA-974C-4E1178B9A9DF}"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53200" y="472372"/>
            <a:ext cx="1676400" cy="194378"/>
          </a:xfrm>
          <a:prstGeom prst="rect">
            <a:avLst/>
          </a:prstGeom>
        </p:spPr>
      </p:pic>
      <p:cxnSp>
        <p:nvCxnSpPr>
          <p:cNvPr id="8" name="Straight Connector 7"/>
          <p:cNvCxnSpPr/>
          <p:nvPr userDrawn="1"/>
        </p:nvCxnSpPr>
        <p:spPr>
          <a:xfrm>
            <a:off x="914400" y="742950"/>
            <a:ext cx="7315200" cy="0"/>
          </a:xfrm>
          <a:prstGeom prst="line">
            <a:avLst/>
          </a:prstGeom>
          <a:ln>
            <a:solidFill>
              <a:srgbClr val="CB333B"/>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097781"/>
            <a:ext cx="9144000" cy="45719"/>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55604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p:txStyles>
    <p:titleStyle>
      <a:lvl1pPr algn="l" defTabSz="685800" rtl="0" eaLnBrk="1" latinLnBrk="0" hangingPunct="1">
        <a:lnSpc>
          <a:spcPct val="10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51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ToolWatchAdmin@Saulsbury.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mailto:assetmgtreq@saulsbury.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277" y="2925151"/>
            <a:ext cx="6858000" cy="249299"/>
          </a:xfrm>
        </p:spPr>
        <p:txBody>
          <a:bodyPr/>
          <a:lstStyle/>
          <a:p>
            <a:r>
              <a:rPr lang="en-US" dirty="0"/>
              <a:t>ToolWatch Mobile Request</a:t>
            </a:r>
          </a:p>
        </p:txBody>
      </p:sp>
    </p:spTree>
    <p:extLst>
      <p:ext uri="{BB962C8B-B14F-4D97-AF65-F5344CB8AC3E}">
        <p14:creationId xmlns:p14="http://schemas.microsoft.com/office/powerpoint/2010/main" val="194111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Specifying Request Details</a:t>
            </a:r>
          </a:p>
        </p:txBody>
      </p:sp>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2"/>
          <a:stretch>
            <a:fillRect/>
          </a:stretch>
        </p:blipFill>
        <p:spPr>
          <a:xfrm>
            <a:off x="6609353" y="1123951"/>
            <a:ext cx="1620246" cy="3508372"/>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10</a:t>
            </a:fld>
            <a:endParaRPr lang="en-US" dirty="0"/>
          </a:p>
        </p:txBody>
      </p:sp>
      <p:sp>
        <p:nvSpPr>
          <p:cNvPr id="13" name="TextBox 12">
            <a:extLst>
              <a:ext uri="{FF2B5EF4-FFF2-40B4-BE49-F238E27FC236}">
                <a16:creationId xmlns:a16="http://schemas.microsoft.com/office/drawing/2014/main" id="{C2C1221F-B5A8-4B37-A878-D43D49E74A5E}"/>
              </a:ext>
            </a:extLst>
          </p:cNvPr>
          <p:cNvSpPr txBox="1"/>
          <p:nvPr/>
        </p:nvSpPr>
        <p:spPr>
          <a:xfrm>
            <a:off x="838200" y="1186454"/>
            <a:ext cx="5334000" cy="3000821"/>
          </a:xfrm>
          <a:prstGeom prst="rect">
            <a:avLst/>
          </a:prstGeom>
          <a:noFill/>
        </p:spPr>
        <p:txBody>
          <a:bodyPr wrap="square" rtlCol="0">
            <a:spAutoFit/>
          </a:bodyPr>
          <a:lstStyle/>
          <a:p>
            <a:r>
              <a:rPr lang="en-US" dirty="0"/>
              <a:t>After selecting the location, if a default Cost Center or Cost Code are present, this information will be used for job cost charges to the project for the use of the tools on the Request. In the example, the Cost Center of 10466 will import charges to this Spectrum job for the daily rate of all items assigned to the project from the Request. </a:t>
            </a:r>
          </a:p>
          <a:p>
            <a:endParaRPr lang="en-US" dirty="0"/>
          </a:p>
          <a:p>
            <a:r>
              <a:rPr lang="en-US" dirty="0"/>
              <a:t>The Cost Code is a simplified version of the Spectrum Phase Code. There are only 4 options for Cost Code; Construction, Electrical, Insulation, and Fabrication.</a:t>
            </a:r>
          </a:p>
          <a:p>
            <a:endParaRPr lang="en-US" dirty="0"/>
          </a:p>
          <a:p>
            <a:r>
              <a:rPr lang="en-US" dirty="0"/>
              <a:t>Specify the Due By, as the date tools on the Request should be delivered to the job site.</a:t>
            </a:r>
          </a:p>
          <a:p>
            <a:endParaRPr lang="en-US" dirty="0"/>
          </a:p>
          <a:p>
            <a:r>
              <a:rPr lang="en-US" dirty="0"/>
              <a:t>Enter any relevant notes as needed, such as the urgency of the need, or if the tools will be picked up at a Warehouse and do not need shipping.</a:t>
            </a:r>
          </a:p>
        </p:txBody>
      </p:sp>
    </p:spTree>
    <p:extLst>
      <p:ext uri="{BB962C8B-B14F-4D97-AF65-F5344CB8AC3E}">
        <p14:creationId xmlns:p14="http://schemas.microsoft.com/office/powerpoint/2010/main" val="174145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Drafting a Request</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1"/>
            <a:ext cx="1620246" cy="3508372"/>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1"/>
            <a:ext cx="1620246" cy="3508372"/>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11</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2585323"/>
          </a:xfrm>
          <a:prstGeom prst="rect">
            <a:avLst/>
          </a:prstGeom>
          <a:noFill/>
        </p:spPr>
        <p:txBody>
          <a:bodyPr wrap="square" rtlCol="0">
            <a:spAutoFit/>
          </a:bodyPr>
          <a:lstStyle/>
          <a:p>
            <a:r>
              <a:rPr lang="en-US" dirty="0"/>
              <a:t>The location selected is now displayed next to “For”. When tools are added, they are listed below “Items”.</a:t>
            </a:r>
          </a:p>
          <a:p>
            <a:endParaRPr lang="en-US" dirty="0"/>
          </a:p>
          <a:p>
            <a:r>
              <a:rPr lang="en-US" dirty="0"/>
              <a:t>To add items to the Request, tap the request options button on the top right displayed with three dots …</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507831"/>
          </a:xfrm>
          <a:prstGeom prst="rect">
            <a:avLst/>
          </a:prstGeom>
          <a:noFill/>
        </p:spPr>
        <p:txBody>
          <a:bodyPr wrap="square" rtlCol="0">
            <a:spAutoFit/>
          </a:bodyPr>
          <a:lstStyle/>
          <a:p>
            <a:r>
              <a:rPr lang="en-US" dirty="0"/>
              <a:t>Tap “Add Item” from the menu</a:t>
            </a:r>
          </a:p>
        </p:txBody>
      </p:sp>
      <p:sp>
        <p:nvSpPr>
          <p:cNvPr id="7" name="Rectangle 6">
            <a:extLst>
              <a:ext uri="{FF2B5EF4-FFF2-40B4-BE49-F238E27FC236}">
                <a16:creationId xmlns:a16="http://schemas.microsoft.com/office/drawing/2014/main" id="{21AD5F45-BD4A-4F7C-86DD-3677D5CEF0B9}"/>
              </a:ext>
            </a:extLst>
          </p:cNvPr>
          <p:cNvSpPr/>
          <p:nvPr/>
        </p:nvSpPr>
        <p:spPr>
          <a:xfrm>
            <a:off x="3124200" y="1733550"/>
            <a:ext cx="1066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CD4D6BA-2582-4F61-AE5A-84A0850985AB}"/>
              </a:ext>
            </a:extLst>
          </p:cNvPr>
          <p:cNvSpPr/>
          <p:nvPr/>
        </p:nvSpPr>
        <p:spPr>
          <a:xfrm>
            <a:off x="4038600" y="1504950"/>
            <a:ext cx="228599"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0EDE51A-1512-48AF-A40D-E26808DF0D59}"/>
              </a:ext>
            </a:extLst>
          </p:cNvPr>
          <p:cNvSpPr/>
          <p:nvPr/>
        </p:nvSpPr>
        <p:spPr>
          <a:xfrm>
            <a:off x="7162800" y="3257550"/>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00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Searching and Adding Items</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1"/>
            <a:ext cx="1620245" cy="3508372"/>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1"/>
            <a:ext cx="1620245" cy="3508372"/>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12</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620245" cy="3000821"/>
          </a:xfrm>
          <a:prstGeom prst="rect">
            <a:avLst/>
          </a:prstGeom>
          <a:noFill/>
        </p:spPr>
        <p:txBody>
          <a:bodyPr wrap="square" rtlCol="0">
            <a:spAutoFit/>
          </a:bodyPr>
          <a:lstStyle/>
          <a:p>
            <a:r>
              <a:rPr lang="en-US" dirty="0"/>
              <a:t>Using the search, start typing what you are looking for, the list will start filtering to Categories.</a:t>
            </a:r>
          </a:p>
          <a:p>
            <a:endParaRPr lang="en-US" dirty="0"/>
          </a:p>
          <a:p>
            <a:r>
              <a:rPr lang="en-US" dirty="0"/>
              <a:t>For example, typing “Gen” returns the tool category Generators.</a:t>
            </a:r>
          </a:p>
          <a:p>
            <a:endParaRPr lang="en-US" dirty="0"/>
          </a:p>
          <a:p>
            <a:r>
              <a:rPr lang="en-US" dirty="0"/>
              <a:t>Tap the category to view the list of Tool Models listed under the selected Category</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620245" cy="3416320"/>
          </a:xfrm>
          <a:prstGeom prst="rect">
            <a:avLst/>
          </a:prstGeom>
          <a:noFill/>
        </p:spPr>
        <p:txBody>
          <a:bodyPr wrap="square" rtlCol="0">
            <a:spAutoFit/>
          </a:bodyPr>
          <a:lstStyle/>
          <a:p>
            <a:r>
              <a:rPr lang="en-US" dirty="0"/>
              <a:t>Scroll through the list of Models under the selected Category or search from the items in the list. </a:t>
            </a:r>
          </a:p>
          <a:p>
            <a:endParaRPr lang="en-US" dirty="0"/>
          </a:p>
          <a:p>
            <a:r>
              <a:rPr lang="en-US" dirty="0"/>
              <a:t>For example, if “6000” were entered, only models for 6 Kw would be listed because “6000 W” is part of the description.</a:t>
            </a:r>
          </a:p>
          <a:p>
            <a:endParaRPr lang="en-US" dirty="0"/>
          </a:p>
          <a:p>
            <a:r>
              <a:rPr lang="en-US" dirty="0"/>
              <a:t>Tap the model needed to add to your Request.</a:t>
            </a:r>
          </a:p>
        </p:txBody>
      </p:sp>
    </p:spTree>
    <p:extLst>
      <p:ext uri="{BB962C8B-B14F-4D97-AF65-F5344CB8AC3E}">
        <p14:creationId xmlns:p14="http://schemas.microsoft.com/office/powerpoint/2010/main" val="45747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Searching and Adding Items</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2"/>
            <a:ext cx="1620245" cy="3508370"/>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2"/>
            <a:ext cx="1620245" cy="3508370"/>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13</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1338828"/>
          </a:xfrm>
          <a:prstGeom prst="rect">
            <a:avLst/>
          </a:prstGeom>
          <a:noFill/>
        </p:spPr>
        <p:txBody>
          <a:bodyPr wrap="square" rtlCol="0">
            <a:spAutoFit/>
          </a:bodyPr>
          <a:lstStyle/>
          <a:p>
            <a:r>
              <a:rPr lang="en-US" dirty="0"/>
              <a:t>After selecting a Model Record to add to the Draft Request, specify the quantity required, then tap OK</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2793072"/>
          </a:xfrm>
          <a:prstGeom prst="rect">
            <a:avLst/>
          </a:prstGeom>
          <a:noFill/>
        </p:spPr>
        <p:txBody>
          <a:bodyPr wrap="square" rtlCol="0">
            <a:spAutoFit/>
          </a:bodyPr>
          <a:lstStyle/>
          <a:p>
            <a:r>
              <a:rPr lang="en-US" dirty="0"/>
              <a:t>To continue adding more items, tap the Request options menu button … and follow the previous steps searching the Category, selecting the Model Record, and specifying the quantity until all required tools are added to the Draft Request. </a:t>
            </a:r>
          </a:p>
        </p:txBody>
      </p:sp>
    </p:spTree>
    <p:extLst>
      <p:ext uri="{BB962C8B-B14F-4D97-AF65-F5344CB8AC3E}">
        <p14:creationId xmlns:p14="http://schemas.microsoft.com/office/powerpoint/2010/main" val="65138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Saving Request as a Draft</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2"/>
            <a:ext cx="1620244" cy="3508370"/>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2"/>
            <a:ext cx="1620244" cy="3508370"/>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14</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1754326"/>
          </a:xfrm>
          <a:prstGeom prst="rect">
            <a:avLst/>
          </a:prstGeom>
          <a:noFill/>
        </p:spPr>
        <p:txBody>
          <a:bodyPr wrap="square" rtlCol="0">
            <a:spAutoFit/>
          </a:bodyPr>
          <a:lstStyle/>
          <a:p>
            <a:r>
              <a:rPr lang="en-US" dirty="0"/>
              <a:t>To ensure all tools for your job are shipped together, save your Request as a draft before submitting. Verify with the project if anything else is needed.</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3416320"/>
          </a:xfrm>
          <a:prstGeom prst="rect">
            <a:avLst/>
          </a:prstGeom>
          <a:noFill/>
        </p:spPr>
        <p:txBody>
          <a:bodyPr wrap="square" rtlCol="0">
            <a:spAutoFit/>
          </a:bodyPr>
          <a:lstStyle/>
          <a:p>
            <a:r>
              <a:rPr lang="en-US" dirty="0"/>
              <a:t>After saving the Request as a draft, it will appear under “My Requests” under the Draft view. </a:t>
            </a:r>
          </a:p>
          <a:p>
            <a:endParaRPr lang="en-US" dirty="0"/>
          </a:p>
          <a:p>
            <a:r>
              <a:rPr lang="en-US" dirty="0"/>
              <a:t>Notice the number 95495 next to the Request is what the warehouse refers to as the Pick Ticket number. </a:t>
            </a:r>
          </a:p>
          <a:p>
            <a:endParaRPr lang="en-US" dirty="0"/>
          </a:p>
          <a:p>
            <a:r>
              <a:rPr lang="en-US" dirty="0"/>
              <a:t>Each Request is generated using it’s own unique number.</a:t>
            </a:r>
          </a:p>
        </p:txBody>
      </p:sp>
      <p:sp>
        <p:nvSpPr>
          <p:cNvPr id="3" name="Rectangle 2">
            <a:extLst>
              <a:ext uri="{FF2B5EF4-FFF2-40B4-BE49-F238E27FC236}">
                <a16:creationId xmlns:a16="http://schemas.microsoft.com/office/drawing/2014/main" id="{37A247E9-1051-4456-86A3-35748DC5221B}"/>
              </a:ext>
            </a:extLst>
          </p:cNvPr>
          <p:cNvSpPr/>
          <p:nvPr/>
        </p:nvSpPr>
        <p:spPr>
          <a:xfrm>
            <a:off x="6705600" y="196215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70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Reviewing your Draft Request</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3"/>
            <a:ext cx="1620244" cy="3508368"/>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3"/>
            <a:ext cx="1620244" cy="3508368"/>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15</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2585323"/>
          </a:xfrm>
          <a:prstGeom prst="rect">
            <a:avLst/>
          </a:prstGeom>
          <a:noFill/>
        </p:spPr>
        <p:txBody>
          <a:bodyPr wrap="square" rtlCol="0">
            <a:spAutoFit/>
          </a:bodyPr>
          <a:lstStyle/>
          <a:p>
            <a:r>
              <a:rPr lang="en-US" dirty="0"/>
              <a:t>To review the items added to your draft request, or add additional tools, tap the request and then View Draft.</a:t>
            </a:r>
          </a:p>
          <a:p>
            <a:endParaRPr lang="en-US" dirty="0"/>
          </a:p>
          <a:p>
            <a:r>
              <a:rPr lang="en-US" dirty="0"/>
              <a:t>Alternatively, you can delete your draft if you decide you no longer need to request tools.</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3624069"/>
          </a:xfrm>
          <a:prstGeom prst="rect">
            <a:avLst/>
          </a:prstGeom>
          <a:noFill/>
        </p:spPr>
        <p:txBody>
          <a:bodyPr wrap="square" rtlCol="0">
            <a:spAutoFit/>
          </a:bodyPr>
          <a:lstStyle/>
          <a:p>
            <a:r>
              <a:rPr lang="en-US" dirty="0"/>
              <a:t>After tapping View Draft, if you decide you need to add more tools, just tap the request options …, and follow the previous steps of either adding Items, Saving Draft, or Submitting your request.</a:t>
            </a:r>
          </a:p>
          <a:p>
            <a:endParaRPr lang="en-US" dirty="0"/>
          </a:p>
          <a:p>
            <a:r>
              <a:rPr lang="en-US" dirty="0"/>
              <a:t>In the example, we added a quantity of two 3 Way 1ft Extension Cords before submitting.</a:t>
            </a:r>
          </a:p>
        </p:txBody>
      </p:sp>
    </p:spTree>
    <p:extLst>
      <p:ext uri="{BB962C8B-B14F-4D97-AF65-F5344CB8AC3E}">
        <p14:creationId xmlns:p14="http://schemas.microsoft.com/office/powerpoint/2010/main" val="98346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Submitting your Request</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3"/>
            <a:ext cx="1620243" cy="3508368"/>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3"/>
            <a:ext cx="1620243" cy="3508368"/>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16</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2585323"/>
          </a:xfrm>
          <a:prstGeom prst="rect">
            <a:avLst/>
          </a:prstGeom>
          <a:noFill/>
        </p:spPr>
        <p:txBody>
          <a:bodyPr wrap="square" rtlCol="0">
            <a:spAutoFit/>
          </a:bodyPr>
          <a:lstStyle/>
          <a:p>
            <a:r>
              <a:rPr lang="en-US" dirty="0"/>
              <a:t>When you’ve completed adding tools to the request and selected Submit, you will receive an on screen confirmation “Success, Requisition Submitted”</a:t>
            </a:r>
          </a:p>
          <a:p>
            <a:endParaRPr lang="en-US" dirty="0"/>
          </a:p>
          <a:p>
            <a:r>
              <a:rPr lang="en-US" dirty="0"/>
              <a:t>Tap OK</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923330"/>
          </a:xfrm>
          <a:prstGeom prst="rect">
            <a:avLst/>
          </a:prstGeom>
          <a:noFill/>
        </p:spPr>
        <p:txBody>
          <a:bodyPr wrap="square" rtlCol="0">
            <a:spAutoFit/>
          </a:bodyPr>
          <a:lstStyle/>
          <a:p>
            <a:r>
              <a:rPr lang="en-US" dirty="0"/>
              <a:t>The Request will now appear under the “Submitted” view in My Request.</a:t>
            </a:r>
          </a:p>
        </p:txBody>
      </p:sp>
    </p:spTree>
    <p:extLst>
      <p:ext uri="{BB962C8B-B14F-4D97-AF65-F5344CB8AC3E}">
        <p14:creationId xmlns:p14="http://schemas.microsoft.com/office/powerpoint/2010/main" val="185680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697D-7363-45B2-85C3-36A79DCC453A}"/>
              </a:ext>
            </a:extLst>
          </p:cNvPr>
          <p:cNvSpPr>
            <a:spLocks noGrp="1"/>
          </p:cNvSpPr>
          <p:nvPr>
            <p:ph type="title"/>
          </p:nvPr>
        </p:nvSpPr>
        <p:spPr/>
        <p:txBody>
          <a:bodyPr/>
          <a:lstStyle/>
          <a:p>
            <a:r>
              <a:rPr lang="en-US" dirty="0"/>
              <a:t>Processing your Request</a:t>
            </a:r>
          </a:p>
        </p:txBody>
      </p:sp>
      <p:sp>
        <p:nvSpPr>
          <p:cNvPr id="4" name="Date Placeholder 3">
            <a:extLst>
              <a:ext uri="{FF2B5EF4-FFF2-40B4-BE49-F238E27FC236}">
                <a16:creationId xmlns:a16="http://schemas.microsoft.com/office/drawing/2014/main" id="{6C38895E-2BEB-4D44-ADA6-F30BAD9BAB4F}"/>
              </a:ext>
            </a:extLst>
          </p:cNvPr>
          <p:cNvSpPr>
            <a:spLocks noGrp="1"/>
          </p:cNvSpPr>
          <p:nvPr>
            <p:ph type="dt" sz="half" idx="10"/>
          </p:nvPr>
        </p:nvSpPr>
        <p:spPr/>
        <p:txBody>
          <a:bodyPr/>
          <a:lstStyle/>
          <a:p>
            <a:r>
              <a:rPr lang="en-US"/>
              <a:t>© Saulsbury Industries, Inc. All rights reserved.</a:t>
            </a:r>
            <a:endParaRPr lang="en-US" dirty="0"/>
          </a:p>
        </p:txBody>
      </p:sp>
      <p:sp>
        <p:nvSpPr>
          <p:cNvPr id="5" name="Slide Number Placeholder 4">
            <a:extLst>
              <a:ext uri="{FF2B5EF4-FFF2-40B4-BE49-F238E27FC236}">
                <a16:creationId xmlns:a16="http://schemas.microsoft.com/office/drawing/2014/main" id="{3EE81574-F525-48F6-BE65-6E08456020F6}"/>
              </a:ext>
            </a:extLst>
          </p:cNvPr>
          <p:cNvSpPr>
            <a:spLocks noGrp="1"/>
          </p:cNvSpPr>
          <p:nvPr>
            <p:ph type="sldNum" sz="quarter" idx="12"/>
          </p:nvPr>
        </p:nvSpPr>
        <p:spPr/>
        <p:txBody>
          <a:bodyPr/>
          <a:lstStyle/>
          <a:p>
            <a:fld id="{74A6C206-B636-4BCA-974C-4E1178B9A9DF}" type="slidenum">
              <a:rPr lang="en-US" smtClean="0"/>
              <a:pPr/>
              <a:t>17</a:t>
            </a:fld>
            <a:endParaRPr lang="en-US" dirty="0"/>
          </a:p>
        </p:txBody>
      </p:sp>
      <p:sp>
        <p:nvSpPr>
          <p:cNvPr id="8" name="TextBox 7">
            <a:extLst>
              <a:ext uri="{FF2B5EF4-FFF2-40B4-BE49-F238E27FC236}">
                <a16:creationId xmlns:a16="http://schemas.microsoft.com/office/drawing/2014/main" id="{2931844D-232B-4A1E-A7C7-EE13C3C950B5}"/>
              </a:ext>
            </a:extLst>
          </p:cNvPr>
          <p:cNvSpPr txBox="1"/>
          <p:nvPr/>
        </p:nvSpPr>
        <p:spPr>
          <a:xfrm>
            <a:off x="914400" y="895350"/>
            <a:ext cx="7322820" cy="923330"/>
          </a:xfrm>
          <a:prstGeom prst="rect">
            <a:avLst/>
          </a:prstGeom>
          <a:noFill/>
        </p:spPr>
        <p:txBody>
          <a:bodyPr wrap="square" rtlCol="0">
            <a:spAutoFit/>
          </a:bodyPr>
          <a:lstStyle/>
          <a:p>
            <a:r>
              <a:rPr lang="en-US" dirty="0"/>
              <a:t>When a Request is submitted, it will be visible to the Distribution Facility with a status of “Requested”. The Distribution Facility Supervisor will review each request, then assign it to an employee for fulfillment. After assignment, the request is now a “Pick Ticket” with the status of “Ready to Pick”. In the ToolWatch app, this action will move the request from “Submitted” to the “In Progress” view.</a:t>
            </a:r>
          </a:p>
        </p:txBody>
      </p:sp>
      <p:pic>
        <p:nvPicPr>
          <p:cNvPr id="10" name="Picture 9">
            <a:extLst>
              <a:ext uri="{FF2B5EF4-FFF2-40B4-BE49-F238E27FC236}">
                <a16:creationId xmlns:a16="http://schemas.microsoft.com/office/drawing/2014/main" id="{CD339204-6D8A-4FE6-80FA-537BF4D6C628}"/>
              </a:ext>
            </a:extLst>
          </p:cNvPr>
          <p:cNvPicPr>
            <a:picLocks noChangeAspect="1"/>
          </p:cNvPicPr>
          <p:nvPr/>
        </p:nvPicPr>
        <p:blipFill>
          <a:blip r:embed="rId2"/>
          <a:stretch>
            <a:fillRect/>
          </a:stretch>
        </p:blipFill>
        <p:spPr>
          <a:xfrm>
            <a:off x="2386505" y="1809750"/>
            <a:ext cx="4370989" cy="2353270"/>
          </a:xfrm>
          <a:prstGeom prst="rect">
            <a:avLst/>
          </a:prstGeom>
        </p:spPr>
      </p:pic>
      <p:pic>
        <p:nvPicPr>
          <p:cNvPr id="14" name="Content Placeholder 13">
            <a:extLst>
              <a:ext uri="{FF2B5EF4-FFF2-40B4-BE49-F238E27FC236}">
                <a16:creationId xmlns:a16="http://schemas.microsoft.com/office/drawing/2014/main" id="{4BD2BE2D-53DB-4660-99BF-FD385325D26B}"/>
              </a:ext>
            </a:extLst>
          </p:cNvPr>
          <p:cNvPicPr>
            <a:picLocks noGrp="1" noChangeAspect="1"/>
          </p:cNvPicPr>
          <p:nvPr>
            <p:ph idx="1"/>
          </p:nvPr>
        </p:nvPicPr>
        <p:blipFill>
          <a:blip r:embed="rId3"/>
          <a:stretch>
            <a:fillRect/>
          </a:stretch>
        </p:blipFill>
        <p:spPr>
          <a:xfrm>
            <a:off x="1249680" y="4271010"/>
            <a:ext cx="6644640" cy="510540"/>
          </a:xfrm>
        </p:spPr>
      </p:pic>
    </p:spTree>
    <p:extLst>
      <p:ext uri="{BB962C8B-B14F-4D97-AF65-F5344CB8AC3E}">
        <p14:creationId xmlns:p14="http://schemas.microsoft.com/office/powerpoint/2010/main" val="59783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697D-7363-45B2-85C3-36A79DCC453A}"/>
              </a:ext>
            </a:extLst>
          </p:cNvPr>
          <p:cNvSpPr>
            <a:spLocks noGrp="1"/>
          </p:cNvSpPr>
          <p:nvPr>
            <p:ph type="title"/>
          </p:nvPr>
        </p:nvSpPr>
        <p:spPr/>
        <p:txBody>
          <a:bodyPr/>
          <a:lstStyle/>
          <a:p>
            <a:r>
              <a:rPr lang="en-US" dirty="0"/>
              <a:t>Processing your Request</a:t>
            </a:r>
          </a:p>
        </p:txBody>
      </p:sp>
      <p:sp>
        <p:nvSpPr>
          <p:cNvPr id="4" name="Date Placeholder 3">
            <a:extLst>
              <a:ext uri="{FF2B5EF4-FFF2-40B4-BE49-F238E27FC236}">
                <a16:creationId xmlns:a16="http://schemas.microsoft.com/office/drawing/2014/main" id="{6C38895E-2BEB-4D44-ADA6-F30BAD9BAB4F}"/>
              </a:ext>
            </a:extLst>
          </p:cNvPr>
          <p:cNvSpPr>
            <a:spLocks noGrp="1"/>
          </p:cNvSpPr>
          <p:nvPr>
            <p:ph type="dt" sz="half" idx="10"/>
          </p:nvPr>
        </p:nvSpPr>
        <p:spPr/>
        <p:txBody>
          <a:bodyPr/>
          <a:lstStyle/>
          <a:p>
            <a:r>
              <a:rPr lang="en-US"/>
              <a:t>© Saulsbury Industries, Inc. All rights reserved.</a:t>
            </a:r>
            <a:endParaRPr lang="en-US" dirty="0"/>
          </a:p>
        </p:txBody>
      </p:sp>
      <p:sp>
        <p:nvSpPr>
          <p:cNvPr id="5" name="Slide Number Placeholder 4">
            <a:extLst>
              <a:ext uri="{FF2B5EF4-FFF2-40B4-BE49-F238E27FC236}">
                <a16:creationId xmlns:a16="http://schemas.microsoft.com/office/drawing/2014/main" id="{3EE81574-F525-48F6-BE65-6E08456020F6}"/>
              </a:ext>
            </a:extLst>
          </p:cNvPr>
          <p:cNvSpPr>
            <a:spLocks noGrp="1"/>
          </p:cNvSpPr>
          <p:nvPr>
            <p:ph type="sldNum" sz="quarter" idx="12"/>
          </p:nvPr>
        </p:nvSpPr>
        <p:spPr/>
        <p:txBody>
          <a:bodyPr/>
          <a:lstStyle/>
          <a:p>
            <a:fld id="{74A6C206-B636-4BCA-974C-4E1178B9A9DF}" type="slidenum">
              <a:rPr lang="en-US" smtClean="0"/>
              <a:pPr/>
              <a:t>18</a:t>
            </a:fld>
            <a:endParaRPr lang="en-US" dirty="0"/>
          </a:p>
        </p:txBody>
      </p:sp>
      <p:sp>
        <p:nvSpPr>
          <p:cNvPr id="8" name="TextBox 7">
            <a:extLst>
              <a:ext uri="{FF2B5EF4-FFF2-40B4-BE49-F238E27FC236}">
                <a16:creationId xmlns:a16="http://schemas.microsoft.com/office/drawing/2014/main" id="{2931844D-232B-4A1E-A7C7-EE13C3C950B5}"/>
              </a:ext>
            </a:extLst>
          </p:cNvPr>
          <p:cNvSpPr txBox="1"/>
          <p:nvPr/>
        </p:nvSpPr>
        <p:spPr>
          <a:xfrm>
            <a:off x="914400" y="895350"/>
            <a:ext cx="4648200" cy="1546577"/>
          </a:xfrm>
          <a:prstGeom prst="rect">
            <a:avLst/>
          </a:prstGeom>
          <a:noFill/>
        </p:spPr>
        <p:txBody>
          <a:bodyPr wrap="square" rtlCol="0">
            <a:spAutoFit/>
          </a:bodyPr>
          <a:lstStyle/>
          <a:p>
            <a:r>
              <a:rPr lang="en-US" dirty="0"/>
              <a:t>When the status is In Progress, and items are being picked from stock, these updates are available for review in the ToolWatch App by viewing the request. In the example, notice grinders have a transferred quantity of 2 out of the requested 5, leaving 3 remaining.</a:t>
            </a:r>
          </a:p>
          <a:p>
            <a:endParaRPr lang="en-US" dirty="0"/>
          </a:p>
          <a:p>
            <a:r>
              <a:rPr lang="en-US" dirty="0"/>
              <a:t>The Pick Ticket will remain open at the warehouse until all requested items are transferred to the location specified on the request.</a:t>
            </a:r>
          </a:p>
        </p:txBody>
      </p:sp>
      <p:pic>
        <p:nvPicPr>
          <p:cNvPr id="10" name="Picture 9">
            <a:extLst>
              <a:ext uri="{FF2B5EF4-FFF2-40B4-BE49-F238E27FC236}">
                <a16:creationId xmlns:a16="http://schemas.microsoft.com/office/drawing/2014/main" id="{CD339204-6D8A-4FE6-80FA-537BF4D6C628}"/>
              </a:ext>
            </a:extLst>
          </p:cNvPr>
          <p:cNvPicPr>
            <a:picLocks noChangeAspect="1"/>
          </p:cNvPicPr>
          <p:nvPr/>
        </p:nvPicPr>
        <p:blipFill>
          <a:blip r:embed="rId2"/>
          <a:stretch>
            <a:fillRect/>
          </a:stretch>
        </p:blipFill>
        <p:spPr>
          <a:xfrm>
            <a:off x="914400" y="2742402"/>
            <a:ext cx="4370989" cy="1929294"/>
          </a:xfrm>
          <a:prstGeom prst="rect">
            <a:avLst/>
          </a:prstGeom>
        </p:spPr>
      </p:pic>
      <p:pic>
        <p:nvPicPr>
          <p:cNvPr id="14" name="Content Placeholder 13">
            <a:extLst>
              <a:ext uri="{FF2B5EF4-FFF2-40B4-BE49-F238E27FC236}">
                <a16:creationId xmlns:a16="http://schemas.microsoft.com/office/drawing/2014/main" id="{4BD2BE2D-53DB-4660-99BF-FD385325D26B}"/>
              </a:ext>
            </a:extLst>
          </p:cNvPr>
          <p:cNvPicPr>
            <a:picLocks noGrp="1" noChangeAspect="1"/>
          </p:cNvPicPr>
          <p:nvPr>
            <p:ph idx="1"/>
          </p:nvPr>
        </p:nvPicPr>
        <p:blipFill>
          <a:blip r:embed="rId3"/>
          <a:stretch>
            <a:fillRect/>
          </a:stretch>
        </p:blipFill>
        <p:spPr>
          <a:xfrm>
            <a:off x="6019800" y="876718"/>
            <a:ext cx="1752600" cy="3794978"/>
          </a:xfrm>
        </p:spPr>
      </p:pic>
      <p:sp>
        <p:nvSpPr>
          <p:cNvPr id="3" name="Rectangle 2">
            <a:extLst>
              <a:ext uri="{FF2B5EF4-FFF2-40B4-BE49-F238E27FC236}">
                <a16:creationId xmlns:a16="http://schemas.microsoft.com/office/drawing/2014/main" id="{4D0082F6-0541-4E52-8196-FA1FE1CCD710}"/>
              </a:ext>
            </a:extLst>
          </p:cNvPr>
          <p:cNvSpPr/>
          <p:nvPr/>
        </p:nvSpPr>
        <p:spPr>
          <a:xfrm>
            <a:off x="6019800" y="3028950"/>
            <a:ext cx="1752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09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379E7BD-BB1F-4A0A-A9AE-AED882BFB6CA}"/>
              </a:ext>
            </a:extLst>
          </p:cNvPr>
          <p:cNvPicPr>
            <a:picLocks noGrp="1" noChangeAspect="1"/>
          </p:cNvPicPr>
          <p:nvPr>
            <p:ph idx="1"/>
          </p:nvPr>
        </p:nvPicPr>
        <p:blipFill>
          <a:blip r:embed="rId2"/>
          <a:stretch>
            <a:fillRect/>
          </a:stretch>
        </p:blipFill>
        <p:spPr>
          <a:xfrm>
            <a:off x="5392973" y="1123950"/>
            <a:ext cx="1618780" cy="3505200"/>
          </a:xfrm>
        </p:spPr>
      </p:pic>
      <p:sp>
        <p:nvSpPr>
          <p:cNvPr id="4" name="Text Placeholder 3">
            <a:extLst>
              <a:ext uri="{FF2B5EF4-FFF2-40B4-BE49-F238E27FC236}">
                <a16:creationId xmlns:a16="http://schemas.microsoft.com/office/drawing/2014/main" id="{FE6846B1-1A6F-434F-BFCD-44A51F0CA810}"/>
              </a:ext>
            </a:extLst>
          </p:cNvPr>
          <p:cNvSpPr>
            <a:spLocks noGrp="1"/>
          </p:cNvSpPr>
          <p:nvPr>
            <p:ph type="body" sz="half" idx="2"/>
          </p:nvPr>
        </p:nvSpPr>
        <p:spPr>
          <a:xfrm>
            <a:off x="801850" y="1361394"/>
            <a:ext cx="2949178" cy="2858691"/>
          </a:xfrm>
        </p:spPr>
        <p:txBody>
          <a:bodyPr/>
          <a:lstStyle/>
          <a:p>
            <a:r>
              <a:rPr lang="en-US" dirty="0"/>
              <a:t>All Completed Request submitted by the user signed In to the app are listed in My Requests under the “Completed” view.</a:t>
            </a:r>
          </a:p>
          <a:p>
            <a:endParaRPr lang="en-US" dirty="0"/>
          </a:p>
          <a:p>
            <a:r>
              <a:rPr lang="en-US" dirty="0"/>
              <a:t>When the Distribution Facility completes each request, email confirmation will be provided to the requester along with a copy of the Transfer Ticket, Photos, and BOL/Tracking information.</a:t>
            </a:r>
          </a:p>
        </p:txBody>
      </p:sp>
      <p:sp>
        <p:nvSpPr>
          <p:cNvPr id="5" name="Date Placeholder 4">
            <a:extLst>
              <a:ext uri="{FF2B5EF4-FFF2-40B4-BE49-F238E27FC236}">
                <a16:creationId xmlns:a16="http://schemas.microsoft.com/office/drawing/2014/main" id="{EF33F06B-8DBB-4354-A019-AB9EA222AC37}"/>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C68D5FA4-D876-4F31-A014-4B6D403C9BF3}"/>
              </a:ext>
            </a:extLst>
          </p:cNvPr>
          <p:cNvSpPr>
            <a:spLocks noGrp="1"/>
          </p:cNvSpPr>
          <p:nvPr>
            <p:ph type="sldNum" sz="quarter" idx="12"/>
          </p:nvPr>
        </p:nvSpPr>
        <p:spPr/>
        <p:txBody>
          <a:bodyPr/>
          <a:lstStyle/>
          <a:p>
            <a:fld id="{74A6C206-B636-4BCA-974C-4E1178B9A9DF}" type="slidenum">
              <a:rPr lang="en-US" smtClean="0"/>
              <a:t>19</a:t>
            </a:fld>
            <a:endParaRPr lang="en-US" dirty="0"/>
          </a:p>
        </p:txBody>
      </p:sp>
      <p:sp>
        <p:nvSpPr>
          <p:cNvPr id="9" name="Title 1">
            <a:extLst>
              <a:ext uri="{FF2B5EF4-FFF2-40B4-BE49-F238E27FC236}">
                <a16:creationId xmlns:a16="http://schemas.microsoft.com/office/drawing/2014/main" id="{C6CAE747-A7BD-4701-B946-D634C117F07F}"/>
              </a:ext>
            </a:extLst>
          </p:cNvPr>
          <p:cNvSpPr txBox="1">
            <a:spLocks/>
          </p:cNvSpPr>
          <p:nvPr/>
        </p:nvSpPr>
        <p:spPr>
          <a:xfrm>
            <a:off x="914400" y="465603"/>
            <a:ext cx="5334000" cy="246221"/>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sz="1600" b="1" kern="1200">
                <a:solidFill>
                  <a:schemeClr val="tx1"/>
                </a:solidFill>
                <a:latin typeface="Arial" panose="020B0604020202020204" pitchFamily="34" charset="0"/>
                <a:ea typeface="+mj-ea"/>
                <a:cs typeface="Arial" panose="020B0604020202020204" pitchFamily="34" charset="0"/>
              </a:defRPr>
            </a:lvl1pPr>
          </a:lstStyle>
          <a:p>
            <a:r>
              <a:rPr lang="en-US" dirty="0"/>
              <a:t>Completed Requests</a:t>
            </a:r>
          </a:p>
        </p:txBody>
      </p:sp>
    </p:spTree>
    <p:extLst>
      <p:ext uri="{BB962C8B-B14F-4D97-AF65-F5344CB8AC3E}">
        <p14:creationId xmlns:p14="http://schemas.microsoft.com/office/powerpoint/2010/main" val="194443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ToolWatch Mobile</a:t>
            </a:r>
          </a:p>
        </p:txBody>
      </p:sp>
      <p:sp>
        <p:nvSpPr>
          <p:cNvPr id="3" name="Subtitle 2"/>
          <p:cNvSpPr>
            <a:spLocks noGrp="1"/>
          </p:cNvSpPr>
          <p:nvPr>
            <p:ph type="subTitle" idx="1"/>
          </p:nvPr>
        </p:nvSpPr>
        <p:spPr/>
        <p:txBody>
          <a:bodyPr/>
          <a:lstStyle/>
          <a:p>
            <a:r>
              <a:rPr lang="en-US" dirty="0"/>
              <a:t>Saulsbury utilizes ToolWatch to manage inventory of company owned Tools and Equipment located at Warehouses and Job Sites. ToolWatch provides an app for mobile devices to submit request from our managed catalog of assets.</a:t>
            </a:r>
          </a:p>
        </p:txBody>
      </p:sp>
      <p:sp>
        <p:nvSpPr>
          <p:cNvPr id="4" name="Date Placeholder 3"/>
          <p:cNvSpPr>
            <a:spLocks noGrp="1"/>
          </p:cNvSpPr>
          <p:nvPr>
            <p:ph type="dt" sz="half" idx="10"/>
          </p:nvPr>
        </p:nvSpPr>
        <p:spPr/>
        <p:txBody>
          <a:bodyPr/>
          <a:lstStyle/>
          <a:p>
            <a:r>
              <a:rPr lang="en-US"/>
              <a:t>© Saulsbury Industries, Inc. All rights reserved.</a:t>
            </a:r>
            <a:endParaRPr lang="en-US" dirty="0"/>
          </a:p>
        </p:txBody>
      </p:sp>
      <p:sp>
        <p:nvSpPr>
          <p:cNvPr id="5" name="Slide Number Placeholder 4"/>
          <p:cNvSpPr>
            <a:spLocks noGrp="1"/>
          </p:cNvSpPr>
          <p:nvPr>
            <p:ph type="sldNum" sz="quarter" idx="12"/>
          </p:nvPr>
        </p:nvSpPr>
        <p:spPr/>
        <p:txBody>
          <a:bodyPr/>
          <a:lstStyle/>
          <a:p>
            <a:fld id="{74A6C206-B636-4BCA-974C-4E1178B9A9DF}" type="slidenum">
              <a:rPr lang="en-US" smtClean="0"/>
              <a:t>2</a:t>
            </a:fld>
            <a:endParaRPr lang="en-US" dirty="0"/>
          </a:p>
        </p:txBody>
      </p:sp>
      <p:pic>
        <p:nvPicPr>
          <p:cNvPr id="1026" name="Picture 2" descr="https://images.g2crowd.com/uploads/product/image/social_landscape/social_landscape_1489703813/toolwatch-enterprise.jpg">
            <a:extLst>
              <a:ext uri="{FF2B5EF4-FFF2-40B4-BE49-F238E27FC236}">
                <a16:creationId xmlns:a16="http://schemas.microsoft.com/office/drawing/2014/main" id="{0E2DDECE-4A5D-4A37-A783-1A082F261D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9500" y1="58730" x2="59500" y2="58730"/>
                        <a14:foregroundMark x1="62333" y1="53968" x2="62333" y2="53968"/>
                        <a14:foregroundMark x1="65667" y1="47937" x2="65667" y2="47937"/>
                        <a14:foregroundMark x1="71667" y1="50794" x2="71667" y2="50794"/>
                        <a14:foregroundMark x1="50667" y1="40317" x2="50667" y2="40317"/>
                        <a14:foregroundMark x1="27333" y1="38413" x2="27333" y2="38413"/>
                        <a14:foregroundMark x1="32167" y1="42857" x2="32167" y2="42857"/>
                        <a14:foregroundMark x1="33833" y1="50476" x2="33833" y2="50476"/>
                        <a14:foregroundMark x1="33667" y1="48254" x2="33667" y2="48254"/>
                        <a14:foregroundMark x1="34333" y1="55556" x2="34333" y2="55556"/>
                        <a14:foregroundMark x1="33667" y1="56190" x2="33667" y2="56190"/>
                        <a14:foregroundMark x1="36333" y1="53016" x2="36333" y2="53016"/>
                        <a14:foregroundMark x1="42333" y1="51429" x2="42333" y2="51429"/>
                        <a14:foregroundMark x1="34167" y1="54603" x2="34000" y2="46984"/>
                        <a14:foregroundMark x1="34167" y1="46667" x2="34167" y2="57143"/>
                        <a14:foregroundMark x1="34333" y1="45397" x2="34500" y2="48571"/>
                        <a14:backgroundMark x1="32333" y1="45397" x2="32372" y2="45769"/>
                        <a14:backgroundMark x1="43706" y1="51429" x2="43833" y2="57460"/>
                        <a14:backgroundMark x1="43500" y1="41587" x2="43706" y2="51429"/>
                        <a14:backgroundMark x1="43833" y1="51429" x2="43833" y2="42222"/>
                        <a14:backgroundMark x1="43833" y1="57460" x2="43833" y2="51429"/>
                        <a14:backgroundMark x1="38333" y1="55873" x2="38333" y2="55873"/>
                        <a14:backgroundMark x1="41167" y1="51429" x2="41167" y2="51429"/>
                        <a14:backgroundMark x1="40833" y1="61587" x2="41167" y2="51746"/>
                        <a14:backgroundMark x1="34833" y1="64127" x2="34692"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3384096" y="1130473"/>
            <a:ext cx="2375807" cy="124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1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6E02C-540B-4BFC-AD24-EA813A467F54}"/>
              </a:ext>
            </a:extLst>
          </p:cNvPr>
          <p:cNvSpPr>
            <a:spLocks noGrp="1"/>
          </p:cNvSpPr>
          <p:nvPr>
            <p:ph type="dt" sz="half" idx="10"/>
          </p:nvPr>
        </p:nvSpPr>
        <p:spPr/>
        <p:txBody>
          <a:bodyPr/>
          <a:lstStyle/>
          <a:p>
            <a:r>
              <a:rPr lang="en-US"/>
              <a:t>© Saulsbury Industries, Inc. All rights reserved.</a:t>
            </a:r>
            <a:endParaRPr lang="en-US" dirty="0"/>
          </a:p>
        </p:txBody>
      </p:sp>
      <p:sp>
        <p:nvSpPr>
          <p:cNvPr id="3" name="Slide Number Placeholder 2">
            <a:extLst>
              <a:ext uri="{FF2B5EF4-FFF2-40B4-BE49-F238E27FC236}">
                <a16:creationId xmlns:a16="http://schemas.microsoft.com/office/drawing/2014/main" id="{8483B531-1D52-4D18-856F-2EA0E6963BE1}"/>
              </a:ext>
            </a:extLst>
          </p:cNvPr>
          <p:cNvSpPr>
            <a:spLocks noGrp="1"/>
          </p:cNvSpPr>
          <p:nvPr>
            <p:ph type="sldNum" sz="quarter" idx="12"/>
          </p:nvPr>
        </p:nvSpPr>
        <p:spPr/>
        <p:txBody>
          <a:bodyPr/>
          <a:lstStyle/>
          <a:p>
            <a:fld id="{74A6C206-B636-4BCA-974C-4E1178B9A9DF}" type="slidenum">
              <a:rPr lang="en-US" smtClean="0"/>
              <a:t>20</a:t>
            </a:fld>
            <a:endParaRPr lang="en-US" dirty="0"/>
          </a:p>
        </p:txBody>
      </p:sp>
      <p:sp>
        <p:nvSpPr>
          <p:cNvPr id="4" name="TextBox 3">
            <a:extLst>
              <a:ext uri="{FF2B5EF4-FFF2-40B4-BE49-F238E27FC236}">
                <a16:creationId xmlns:a16="http://schemas.microsoft.com/office/drawing/2014/main" id="{082296CF-305A-4E7C-9792-E78447FB8074}"/>
              </a:ext>
            </a:extLst>
          </p:cNvPr>
          <p:cNvSpPr txBox="1"/>
          <p:nvPr/>
        </p:nvSpPr>
        <p:spPr>
          <a:xfrm>
            <a:off x="2771923" y="1486837"/>
            <a:ext cx="3600153" cy="2169825"/>
          </a:xfrm>
          <a:prstGeom prst="rect">
            <a:avLst/>
          </a:prstGeom>
          <a:noFill/>
        </p:spPr>
        <p:txBody>
          <a:bodyPr wrap="none" rtlCol="0">
            <a:spAutoFit/>
          </a:bodyPr>
          <a:lstStyle/>
          <a:p>
            <a:r>
              <a:rPr lang="en-US" dirty="0"/>
              <a:t>To request an account for ToolWatch, send an email to</a:t>
            </a:r>
          </a:p>
          <a:p>
            <a:pPr algn="ctr"/>
            <a:endParaRPr lang="en-US" dirty="0"/>
          </a:p>
          <a:p>
            <a:pPr algn="ctr"/>
            <a:r>
              <a:rPr lang="en-US" dirty="0">
                <a:hlinkClick r:id="rId2"/>
              </a:rPr>
              <a:t>ToolWatchAdmin@Saulsbury.com</a:t>
            </a:r>
            <a:endParaRPr lang="en-US" dirty="0"/>
          </a:p>
          <a:p>
            <a:pPr algn="ctr"/>
            <a:endParaRPr lang="en-US" dirty="0"/>
          </a:p>
          <a:p>
            <a:pPr algn="ctr"/>
            <a:endParaRPr lang="en-US" dirty="0"/>
          </a:p>
          <a:p>
            <a:pPr algn="ctr"/>
            <a:endParaRPr lang="en-US" dirty="0"/>
          </a:p>
          <a:p>
            <a:pPr algn="ctr"/>
            <a:r>
              <a:rPr lang="en-US" dirty="0"/>
              <a:t>Thank you</a:t>
            </a:r>
          </a:p>
          <a:p>
            <a:pPr algn="ctr"/>
            <a:endParaRPr lang="en-US" dirty="0"/>
          </a:p>
          <a:p>
            <a:pPr algn="ctr"/>
            <a:endParaRPr lang="en-US" dirty="0"/>
          </a:p>
          <a:p>
            <a:pPr algn="ctr"/>
            <a:r>
              <a:rPr lang="en-US" dirty="0"/>
              <a:t>Questions or Comments?</a:t>
            </a:r>
          </a:p>
        </p:txBody>
      </p:sp>
    </p:spTree>
    <p:extLst>
      <p:ext uri="{BB962C8B-B14F-4D97-AF65-F5344CB8AC3E}">
        <p14:creationId xmlns:p14="http://schemas.microsoft.com/office/powerpoint/2010/main" val="278041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4825"/>
            <a:ext cx="5334000" cy="276999"/>
          </a:xfrm>
        </p:spPr>
        <p:txBody>
          <a:bodyPr/>
          <a:lstStyle/>
          <a:p>
            <a:r>
              <a:rPr lang="en-US" dirty="0"/>
              <a:t>Current Tool and Equipment Requisition Process</a:t>
            </a:r>
          </a:p>
        </p:txBody>
      </p:sp>
      <p:sp>
        <p:nvSpPr>
          <p:cNvPr id="3" name="Content Placeholder 2"/>
          <p:cNvSpPr>
            <a:spLocks noGrp="1"/>
          </p:cNvSpPr>
          <p:nvPr>
            <p:ph idx="1"/>
          </p:nvPr>
        </p:nvSpPr>
        <p:spPr/>
        <p:txBody>
          <a:bodyPr/>
          <a:lstStyle/>
          <a:p>
            <a:pPr marL="0" indent="0">
              <a:buNone/>
            </a:pPr>
            <a:r>
              <a:rPr lang="en-US" dirty="0"/>
              <a:t>The current requisition process for Saulsbury owned tools and equipment involves filling out one of various versions of either an Excel or PDF form, and emailing them to </a:t>
            </a:r>
            <a:r>
              <a:rPr lang="en-US" dirty="0">
                <a:hlinkClick r:id="rId2"/>
              </a:rPr>
              <a:t>assetmgtreq@saulsbury.com</a:t>
            </a:r>
            <a:r>
              <a:rPr lang="en-US" dirty="0"/>
              <a:t> </a:t>
            </a:r>
          </a:p>
          <a:p>
            <a:pPr marL="0" indent="0">
              <a:buNone/>
            </a:pPr>
            <a:endParaRPr lang="en-US" dirty="0"/>
          </a:p>
          <a:p>
            <a:pPr marL="0" indent="0">
              <a:buNone/>
            </a:pPr>
            <a:r>
              <a:rPr lang="en-US" dirty="0"/>
              <a:t>Disadvantages</a:t>
            </a:r>
          </a:p>
          <a:p>
            <a:r>
              <a:rPr lang="en-US" dirty="0"/>
              <a:t>Updates/changes to the standard form must be re-distributed to all employees</a:t>
            </a:r>
          </a:p>
          <a:p>
            <a:r>
              <a:rPr lang="en-US" dirty="0"/>
              <a:t>No access to the managed Model Record catalog descriptions and images</a:t>
            </a:r>
          </a:p>
          <a:p>
            <a:r>
              <a:rPr lang="en-US" dirty="0"/>
              <a:t>Miscommunication of correct items and assignment details</a:t>
            </a:r>
          </a:p>
          <a:p>
            <a:r>
              <a:rPr lang="en-US" dirty="0"/>
              <a:t>Progress tracking of fulfillment process not available</a:t>
            </a:r>
          </a:p>
        </p:txBody>
      </p:sp>
      <p:sp>
        <p:nvSpPr>
          <p:cNvPr id="4" name="Date Placeholder 3"/>
          <p:cNvSpPr>
            <a:spLocks noGrp="1"/>
          </p:cNvSpPr>
          <p:nvPr>
            <p:ph type="dt" sz="half" idx="10"/>
          </p:nvPr>
        </p:nvSpPr>
        <p:spPr/>
        <p:txBody>
          <a:bodyPr/>
          <a:lstStyle/>
          <a:p>
            <a:r>
              <a:rPr lang="en-US"/>
              <a:t>© Saulsbury Industries, Inc. All rights reserved.</a:t>
            </a:r>
            <a:endParaRPr lang="en-US" dirty="0"/>
          </a:p>
        </p:txBody>
      </p:sp>
      <p:sp>
        <p:nvSpPr>
          <p:cNvPr id="5" name="Slide Number Placeholder 4"/>
          <p:cNvSpPr>
            <a:spLocks noGrp="1"/>
          </p:cNvSpPr>
          <p:nvPr>
            <p:ph type="sldNum" sz="quarter" idx="12"/>
          </p:nvPr>
        </p:nvSpPr>
        <p:spPr/>
        <p:txBody>
          <a:bodyPr/>
          <a:lstStyle/>
          <a:p>
            <a:fld id="{74A6C206-B636-4BCA-974C-4E1178B9A9DF}" type="slidenum">
              <a:rPr lang="en-US" smtClean="0"/>
              <a:pPr/>
              <a:t>3</a:t>
            </a:fld>
            <a:endParaRPr lang="en-US" dirty="0"/>
          </a:p>
        </p:txBody>
      </p:sp>
    </p:spTree>
    <p:extLst>
      <p:ext uri="{BB962C8B-B14F-4D97-AF65-F5344CB8AC3E}">
        <p14:creationId xmlns:p14="http://schemas.microsoft.com/office/powerpoint/2010/main" val="63270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70B1-B912-4851-B22E-123D11C491C6}"/>
              </a:ext>
            </a:extLst>
          </p:cNvPr>
          <p:cNvSpPr>
            <a:spLocks noGrp="1"/>
          </p:cNvSpPr>
          <p:nvPr>
            <p:ph type="title"/>
          </p:nvPr>
        </p:nvSpPr>
        <p:spPr/>
        <p:txBody>
          <a:bodyPr/>
          <a:lstStyle/>
          <a:p>
            <a:r>
              <a:rPr lang="en-US" dirty="0"/>
              <a:t>ToolWatch Mobile Request</a:t>
            </a:r>
          </a:p>
        </p:txBody>
      </p:sp>
      <p:pic>
        <p:nvPicPr>
          <p:cNvPr id="8" name="Content Placeholder 7">
            <a:extLst>
              <a:ext uri="{FF2B5EF4-FFF2-40B4-BE49-F238E27FC236}">
                <a16:creationId xmlns:a16="http://schemas.microsoft.com/office/drawing/2014/main" id="{42B3BD60-E8BB-4157-A73C-6971BCF3DB63}"/>
              </a:ext>
            </a:extLst>
          </p:cNvPr>
          <p:cNvPicPr>
            <a:picLocks noGrp="1" noChangeAspect="1"/>
          </p:cNvPicPr>
          <p:nvPr>
            <p:ph idx="1"/>
          </p:nvPr>
        </p:nvPicPr>
        <p:blipFill>
          <a:blip r:embed="rId2"/>
          <a:stretch>
            <a:fillRect/>
          </a:stretch>
        </p:blipFill>
        <p:spPr>
          <a:xfrm>
            <a:off x="5392973" y="1123950"/>
            <a:ext cx="1618780" cy="3505200"/>
          </a:xfrm>
        </p:spPr>
      </p:pic>
      <p:sp>
        <p:nvSpPr>
          <p:cNvPr id="4" name="Text Placeholder 3">
            <a:extLst>
              <a:ext uri="{FF2B5EF4-FFF2-40B4-BE49-F238E27FC236}">
                <a16:creationId xmlns:a16="http://schemas.microsoft.com/office/drawing/2014/main" id="{48E47085-8687-4A0C-B614-B53884CDB550}"/>
              </a:ext>
            </a:extLst>
          </p:cNvPr>
          <p:cNvSpPr>
            <a:spLocks noGrp="1"/>
          </p:cNvSpPr>
          <p:nvPr>
            <p:ph type="body" sz="half" idx="2"/>
          </p:nvPr>
        </p:nvSpPr>
        <p:spPr/>
        <p:txBody>
          <a:bodyPr/>
          <a:lstStyle/>
          <a:p>
            <a:r>
              <a:rPr lang="en-US" dirty="0"/>
              <a:t>To streamline the requisition process, we will transition from emailing the submission forms, to empowering the job site, through creating their own request using the same systems as the warehouse employees.</a:t>
            </a:r>
          </a:p>
        </p:txBody>
      </p:sp>
      <p:sp>
        <p:nvSpPr>
          <p:cNvPr id="5" name="Date Placeholder 4">
            <a:extLst>
              <a:ext uri="{FF2B5EF4-FFF2-40B4-BE49-F238E27FC236}">
                <a16:creationId xmlns:a16="http://schemas.microsoft.com/office/drawing/2014/main" id="{D1ED699F-3EFE-4682-A2CB-CC1957FF3B26}"/>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233353CD-0F65-4431-822F-40A82B1F0323}"/>
              </a:ext>
            </a:extLst>
          </p:cNvPr>
          <p:cNvSpPr>
            <a:spLocks noGrp="1"/>
          </p:cNvSpPr>
          <p:nvPr>
            <p:ph type="sldNum" sz="quarter" idx="12"/>
          </p:nvPr>
        </p:nvSpPr>
        <p:spPr/>
        <p:txBody>
          <a:bodyPr/>
          <a:lstStyle/>
          <a:p>
            <a:fld id="{74A6C206-B636-4BCA-974C-4E1178B9A9DF}" type="slidenum">
              <a:rPr lang="en-US" smtClean="0"/>
              <a:t>4</a:t>
            </a:fld>
            <a:endParaRPr lang="en-US" dirty="0"/>
          </a:p>
        </p:txBody>
      </p:sp>
    </p:spTree>
    <p:extLst>
      <p:ext uri="{BB962C8B-B14F-4D97-AF65-F5344CB8AC3E}">
        <p14:creationId xmlns:p14="http://schemas.microsoft.com/office/powerpoint/2010/main" val="408001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2D64-E070-499F-AF6F-261D2D899F21}"/>
              </a:ext>
            </a:extLst>
          </p:cNvPr>
          <p:cNvSpPr>
            <a:spLocks noGrp="1"/>
          </p:cNvSpPr>
          <p:nvPr>
            <p:ph type="title"/>
          </p:nvPr>
        </p:nvSpPr>
        <p:spPr>
          <a:xfrm>
            <a:off x="623888" y="2114550"/>
            <a:ext cx="7886700" cy="923330"/>
          </a:xfrm>
        </p:spPr>
        <p:txBody>
          <a:bodyPr/>
          <a:lstStyle/>
          <a:p>
            <a:r>
              <a:rPr lang="en-US" dirty="0"/>
              <a:t>Submitting a Request using</a:t>
            </a:r>
            <a:br>
              <a:rPr lang="en-US" dirty="0"/>
            </a:br>
            <a:r>
              <a:rPr lang="en-US" dirty="0"/>
              <a:t>ToolWatch Mobile</a:t>
            </a:r>
          </a:p>
        </p:txBody>
      </p:sp>
      <p:sp>
        <p:nvSpPr>
          <p:cNvPr id="4" name="Date Placeholder 3">
            <a:extLst>
              <a:ext uri="{FF2B5EF4-FFF2-40B4-BE49-F238E27FC236}">
                <a16:creationId xmlns:a16="http://schemas.microsoft.com/office/drawing/2014/main" id="{C7B0A585-E51E-4FC5-95D3-35021AC7CA73}"/>
              </a:ext>
            </a:extLst>
          </p:cNvPr>
          <p:cNvSpPr>
            <a:spLocks noGrp="1"/>
          </p:cNvSpPr>
          <p:nvPr>
            <p:ph type="dt" sz="half" idx="10"/>
          </p:nvPr>
        </p:nvSpPr>
        <p:spPr/>
        <p:txBody>
          <a:bodyPr/>
          <a:lstStyle/>
          <a:p>
            <a:r>
              <a:rPr lang="en-US"/>
              <a:t>© Saulsbury Industries, Inc. All rights reserved.</a:t>
            </a:r>
            <a:endParaRPr lang="en-US" dirty="0"/>
          </a:p>
        </p:txBody>
      </p:sp>
      <p:sp>
        <p:nvSpPr>
          <p:cNvPr id="5" name="Slide Number Placeholder 4">
            <a:extLst>
              <a:ext uri="{FF2B5EF4-FFF2-40B4-BE49-F238E27FC236}">
                <a16:creationId xmlns:a16="http://schemas.microsoft.com/office/drawing/2014/main" id="{DCF2A0A7-8E6E-4DAD-B962-F9006398893E}"/>
              </a:ext>
            </a:extLst>
          </p:cNvPr>
          <p:cNvSpPr>
            <a:spLocks noGrp="1"/>
          </p:cNvSpPr>
          <p:nvPr>
            <p:ph type="sldNum" sz="quarter" idx="12"/>
          </p:nvPr>
        </p:nvSpPr>
        <p:spPr/>
        <p:txBody>
          <a:bodyPr/>
          <a:lstStyle/>
          <a:p>
            <a:fld id="{74A6C206-B636-4BCA-974C-4E1178B9A9DF}" type="slidenum">
              <a:rPr lang="en-US" smtClean="0"/>
              <a:t>5</a:t>
            </a:fld>
            <a:endParaRPr lang="en-US" dirty="0"/>
          </a:p>
        </p:txBody>
      </p:sp>
    </p:spTree>
    <p:extLst>
      <p:ext uri="{BB962C8B-B14F-4D97-AF65-F5344CB8AC3E}">
        <p14:creationId xmlns:p14="http://schemas.microsoft.com/office/powerpoint/2010/main" val="413328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687D-D95F-4C0B-873D-15D463ED628E}"/>
              </a:ext>
            </a:extLst>
          </p:cNvPr>
          <p:cNvSpPr>
            <a:spLocks noGrp="1"/>
          </p:cNvSpPr>
          <p:nvPr>
            <p:ph type="title"/>
          </p:nvPr>
        </p:nvSpPr>
        <p:spPr/>
        <p:txBody>
          <a:bodyPr/>
          <a:lstStyle/>
          <a:p>
            <a:r>
              <a:rPr lang="en-US" dirty="0"/>
              <a:t>Installing ToolWatch</a:t>
            </a:r>
          </a:p>
        </p:txBody>
      </p:sp>
      <p:sp>
        <p:nvSpPr>
          <p:cNvPr id="4" name="Text Placeholder 3">
            <a:extLst>
              <a:ext uri="{FF2B5EF4-FFF2-40B4-BE49-F238E27FC236}">
                <a16:creationId xmlns:a16="http://schemas.microsoft.com/office/drawing/2014/main" id="{302DFDCA-E563-4DB2-AA99-218530596CB1}"/>
              </a:ext>
            </a:extLst>
          </p:cNvPr>
          <p:cNvSpPr>
            <a:spLocks noGrp="1"/>
          </p:cNvSpPr>
          <p:nvPr>
            <p:ph type="body" sz="half" idx="2"/>
          </p:nvPr>
        </p:nvSpPr>
        <p:spPr/>
        <p:txBody>
          <a:bodyPr/>
          <a:lstStyle/>
          <a:p>
            <a:r>
              <a:rPr lang="en-US" dirty="0"/>
              <a:t>On your iOS device, go to the App Store, search for ToolWatch, and install on your device. The App has a black icon with the letters “TW”.</a:t>
            </a:r>
          </a:p>
        </p:txBody>
      </p:sp>
      <p:sp>
        <p:nvSpPr>
          <p:cNvPr id="5" name="Date Placeholder 4">
            <a:extLst>
              <a:ext uri="{FF2B5EF4-FFF2-40B4-BE49-F238E27FC236}">
                <a16:creationId xmlns:a16="http://schemas.microsoft.com/office/drawing/2014/main" id="{3F97D6B4-F59E-4169-8C19-8AB7E87EBD9E}"/>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0756295A-94F8-4BBF-8895-975C602F79C9}"/>
              </a:ext>
            </a:extLst>
          </p:cNvPr>
          <p:cNvSpPr>
            <a:spLocks noGrp="1"/>
          </p:cNvSpPr>
          <p:nvPr>
            <p:ph type="sldNum" sz="quarter" idx="12"/>
          </p:nvPr>
        </p:nvSpPr>
        <p:spPr/>
        <p:txBody>
          <a:bodyPr/>
          <a:lstStyle/>
          <a:p>
            <a:fld id="{74A6C206-B636-4BCA-974C-4E1178B9A9DF}" type="slidenum">
              <a:rPr lang="en-US" smtClean="0"/>
              <a:t>6</a:t>
            </a:fld>
            <a:endParaRPr lang="en-US" dirty="0"/>
          </a:p>
        </p:txBody>
      </p:sp>
      <p:pic>
        <p:nvPicPr>
          <p:cNvPr id="12" name="Content Placeholder 11">
            <a:extLst>
              <a:ext uri="{FF2B5EF4-FFF2-40B4-BE49-F238E27FC236}">
                <a16:creationId xmlns:a16="http://schemas.microsoft.com/office/drawing/2014/main" id="{D07E44E5-DAA5-4872-93CC-669597377F34}"/>
              </a:ext>
            </a:extLst>
          </p:cNvPr>
          <p:cNvPicPr>
            <a:picLocks noGrp="1" noChangeAspect="1"/>
          </p:cNvPicPr>
          <p:nvPr>
            <p:ph idx="1"/>
          </p:nvPr>
        </p:nvPicPr>
        <p:blipFill>
          <a:blip r:embed="rId2"/>
          <a:stretch>
            <a:fillRect/>
          </a:stretch>
        </p:blipFill>
        <p:spPr>
          <a:xfrm>
            <a:off x="5392973" y="1123950"/>
            <a:ext cx="1618780" cy="3505200"/>
          </a:xfrm>
        </p:spPr>
      </p:pic>
    </p:spTree>
    <p:extLst>
      <p:ext uri="{BB962C8B-B14F-4D97-AF65-F5344CB8AC3E}">
        <p14:creationId xmlns:p14="http://schemas.microsoft.com/office/powerpoint/2010/main" val="184533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Signing in to the App</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0"/>
            <a:ext cx="1620247" cy="3508375"/>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0"/>
            <a:ext cx="1620247" cy="3508375"/>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7</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1338828"/>
          </a:xfrm>
          <a:prstGeom prst="rect">
            <a:avLst/>
          </a:prstGeom>
          <a:noFill/>
        </p:spPr>
        <p:txBody>
          <a:bodyPr wrap="square" rtlCol="0">
            <a:spAutoFit/>
          </a:bodyPr>
          <a:lstStyle/>
          <a:p>
            <a:r>
              <a:rPr lang="en-US" dirty="0"/>
              <a:t>Enter your Saulsbury email address in the username field along with the password provided to you and tap Sign In</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3000821"/>
          </a:xfrm>
          <a:prstGeom prst="rect">
            <a:avLst/>
          </a:prstGeom>
          <a:noFill/>
        </p:spPr>
        <p:txBody>
          <a:bodyPr wrap="square" rtlCol="0">
            <a:spAutoFit/>
          </a:bodyPr>
          <a:lstStyle/>
          <a:p>
            <a:r>
              <a:rPr lang="en-US" dirty="0"/>
              <a:t>The Home screen of the app will appear after signing in and display any recent updates or changes from ToolWatch.</a:t>
            </a:r>
          </a:p>
          <a:p>
            <a:endParaRPr lang="en-US" dirty="0"/>
          </a:p>
          <a:p>
            <a:r>
              <a:rPr lang="en-US" dirty="0"/>
              <a:t>The top left icon represented by 3 lines is the menu button.</a:t>
            </a:r>
          </a:p>
          <a:p>
            <a:endParaRPr lang="en-US" dirty="0"/>
          </a:p>
          <a:p>
            <a:r>
              <a:rPr lang="en-US" dirty="0"/>
              <a:t>Tap the menu to see the options.</a:t>
            </a:r>
          </a:p>
        </p:txBody>
      </p:sp>
      <p:sp>
        <p:nvSpPr>
          <p:cNvPr id="15" name="Rectangle 14">
            <a:extLst>
              <a:ext uri="{FF2B5EF4-FFF2-40B4-BE49-F238E27FC236}">
                <a16:creationId xmlns:a16="http://schemas.microsoft.com/office/drawing/2014/main" id="{DABDF495-836F-48BC-8765-DDE9C17F718F}"/>
              </a:ext>
            </a:extLst>
          </p:cNvPr>
          <p:cNvSpPr/>
          <p:nvPr/>
        </p:nvSpPr>
        <p:spPr>
          <a:xfrm>
            <a:off x="6609353" y="1504950"/>
            <a:ext cx="172447"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22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Creating a Request</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0"/>
            <a:ext cx="1620247" cy="3508374"/>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0"/>
            <a:ext cx="1620247" cy="3508374"/>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8</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1962076"/>
          </a:xfrm>
          <a:prstGeom prst="rect">
            <a:avLst/>
          </a:prstGeom>
          <a:noFill/>
        </p:spPr>
        <p:txBody>
          <a:bodyPr wrap="square" rtlCol="0">
            <a:spAutoFit/>
          </a:bodyPr>
          <a:lstStyle/>
          <a:p>
            <a:r>
              <a:rPr lang="en-US" dirty="0"/>
              <a:t>The name and employee number of the user logged in will be displayed at the top.</a:t>
            </a:r>
          </a:p>
          <a:p>
            <a:endParaRPr lang="en-US" dirty="0"/>
          </a:p>
          <a:p>
            <a:r>
              <a:rPr lang="en-US" dirty="0"/>
              <a:t>To submit a Request, tap “Request” on the Menu.</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3831818"/>
          </a:xfrm>
          <a:prstGeom prst="rect">
            <a:avLst/>
          </a:prstGeom>
          <a:noFill/>
        </p:spPr>
        <p:txBody>
          <a:bodyPr wrap="square" rtlCol="0">
            <a:spAutoFit/>
          </a:bodyPr>
          <a:lstStyle/>
          <a:p>
            <a:r>
              <a:rPr lang="en-US" dirty="0"/>
              <a:t>Under “My Requests” you will have 4 views:</a:t>
            </a:r>
          </a:p>
          <a:p>
            <a:endParaRPr lang="en-US" dirty="0"/>
          </a:p>
          <a:p>
            <a:pPr marL="285750" indent="-285750">
              <a:buFont typeface="Arial" panose="020B0604020202020204" pitchFamily="34" charset="0"/>
              <a:buChar char="•"/>
            </a:pPr>
            <a:r>
              <a:rPr lang="en-US" dirty="0"/>
              <a:t>Draft</a:t>
            </a:r>
          </a:p>
          <a:p>
            <a:pPr marL="285750" indent="-285750">
              <a:buFont typeface="Arial" panose="020B0604020202020204" pitchFamily="34" charset="0"/>
              <a:buChar char="•"/>
            </a:pPr>
            <a:r>
              <a:rPr lang="en-US" dirty="0"/>
              <a:t>Submitted</a:t>
            </a:r>
          </a:p>
          <a:p>
            <a:pPr marL="285750" indent="-285750">
              <a:buFont typeface="Arial" panose="020B0604020202020204" pitchFamily="34" charset="0"/>
              <a:buChar char="•"/>
            </a:pPr>
            <a:r>
              <a:rPr lang="en-US" dirty="0"/>
              <a:t>In Progress</a:t>
            </a:r>
          </a:p>
          <a:p>
            <a:pPr marL="285750" indent="-285750">
              <a:buFont typeface="Arial" panose="020B0604020202020204" pitchFamily="34" charset="0"/>
              <a:buChar char="•"/>
            </a:pPr>
            <a:r>
              <a:rPr lang="en-US" dirty="0"/>
              <a:t>Completed</a:t>
            </a:r>
          </a:p>
          <a:p>
            <a:pPr marL="285750" indent="-285750">
              <a:buFont typeface="Arial" panose="020B0604020202020204" pitchFamily="34" charset="0"/>
              <a:buChar char="•"/>
            </a:pPr>
            <a:endParaRPr lang="en-US" dirty="0"/>
          </a:p>
          <a:p>
            <a:r>
              <a:rPr lang="en-US" dirty="0"/>
              <a:t>As the status of your Request changes, each Request will be listed under the appropriate view.</a:t>
            </a:r>
          </a:p>
          <a:p>
            <a:endParaRPr lang="en-US" dirty="0"/>
          </a:p>
          <a:p>
            <a:r>
              <a:rPr lang="en-US" dirty="0"/>
              <a:t>Tap the plus + to create a new Request</a:t>
            </a:r>
          </a:p>
        </p:txBody>
      </p:sp>
      <p:sp>
        <p:nvSpPr>
          <p:cNvPr id="3" name="Rectangle 2">
            <a:extLst>
              <a:ext uri="{FF2B5EF4-FFF2-40B4-BE49-F238E27FC236}">
                <a16:creationId xmlns:a16="http://schemas.microsoft.com/office/drawing/2014/main" id="{4CDED515-FF47-4777-927C-F0BEEBCED50E}"/>
              </a:ext>
            </a:extLst>
          </p:cNvPr>
          <p:cNvSpPr/>
          <p:nvPr/>
        </p:nvSpPr>
        <p:spPr>
          <a:xfrm>
            <a:off x="2646953" y="3257550"/>
            <a:ext cx="477247" cy="152400"/>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5FD040-305D-4BEE-B071-AA012661150E}"/>
              </a:ext>
            </a:extLst>
          </p:cNvPr>
          <p:cNvSpPr/>
          <p:nvPr/>
        </p:nvSpPr>
        <p:spPr>
          <a:xfrm>
            <a:off x="8001000" y="150495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59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BD6-6E7E-4145-9551-E6885D6C02C6}"/>
              </a:ext>
            </a:extLst>
          </p:cNvPr>
          <p:cNvSpPr>
            <a:spLocks noGrp="1"/>
          </p:cNvSpPr>
          <p:nvPr>
            <p:ph type="title"/>
          </p:nvPr>
        </p:nvSpPr>
        <p:spPr/>
        <p:txBody>
          <a:bodyPr/>
          <a:lstStyle/>
          <a:p>
            <a:r>
              <a:rPr lang="en-US" dirty="0"/>
              <a:t>Drafting a Request</a:t>
            </a:r>
          </a:p>
        </p:txBody>
      </p:sp>
      <p:pic>
        <p:nvPicPr>
          <p:cNvPr id="8" name="Content Placeholder 7">
            <a:extLst>
              <a:ext uri="{FF2B5EF4-FFF2-40B4-BE49-F238E27FC236}">
                <a16:creationId xmlns:a16="http://schemas.microsoft.com/office/drawing/2014/main" id="{215F482F-A455-47CF-9325-A536D2ABD0DF}"/>
              </a:ext>
            </a:extLst>
          </p:cNvPr>
          <p:cNvPicPr>
            <a:picLocks noGrp="1" noChangeAspect="1"/>
          </p:cNvPicPr>
          <p:nvPr>
            <p:ph sz="half" idx="1"/>
          </p:nvPr>
        </p:nvPicPr>
        <p:blipFill>
          <a:blip r:embed="rId2"/>
          <a:stretch>
            <a:fillRect/>
          </a:stretch>
        </p:blipFill>
        <p:spPr>
          <a:xfrm>
            <a:off x="2646953" y="1123950"/>
            <a:ext cx="1620246" cy="3508374"/>
          </a:xfrm>
        </p:spPr>
      </p:pic>
      <p:pic>
        <p:nvPicPr>
          <p:cNvPr id="10" name="Content Placeholder 9">
            <a:extLst>
              <a:ext uri="{FF2B5EF4-FFF2-40B4-BE49-F238E27FC236}">
                <a16:creationId xmlns:a16="http://schemas.microsoft.com/office/drawing/2014/main" id="{18192BC0-D70D-46BC-8E2B-002AEFCD5ABC}"/>
              </a:ext>
            </a:extLst>
          </p:cNvPr>
          <p:cNvPicPr>
            <a:picLocks noGrp="1" noChangeAspect="1"/>
          </p:cNvPicPr>
          <p:nvPr>
            <p:ph sz="half" idx="2"/>
          </p:nvPr>
        </p:nvPicPr>
        <p:blipFill>
          <a:blip r:embed="rId3"/>
          <a:stretch>
            <a:fillRect/>
          </a:stretch>
        </p:blipFill>
        <p:spPr>
          <a:xfrm>
            <a:off x="6609353" y="1123950"/>
            <a:ext cx="1620246" cy="3508374"/>
          </a:xfrm>
        </p:spPr>
      </p:pic>
      <p:sp>
        <p:nvSpPr>
          <p:cNvPr id="5" name="Date Placeholder 4">
            <a:extLst>
              <a:ext uri="{FF2B5EF4-FFF2-40B4-BE49-F238E27FC236}">
                <a16:creationId xmlns:a16="http://schemas.microsoft.com/office/drawing/2014/main" id="{162E6977-F138-4515-9E30-0FA54D68DE19}"/>
              </a:ext>
            </a:extLst>
          </p:cNvPr>
          <p:cNvSpPr>
            <a:spLocks noGrp="1"/>
          </p:cNvSpPr>
          <p:nvPr>
            <p:ph type="dt" sz="half" idx="10"/>
          </p:nvPr>
        </p:nvSpPr>
        <p:spPr/>
        <p:txBody>
          <a:bodyPr/>
          <a:lstStyle/>
          <a:p>
            <a:r>
              <a:rPr lang="en-US"/>
              <a:t>© Saulsbury Industries, Inc. All rights reserved.</a:t>
            </a:r>
            <a:endParaRPr lang="en-US" dirty="0"/>
          </a:p>
        </p:txBody>
      </p:sp>
      <p:sp>
        <p:nvSpPr>
          <p:cNvPr id="6" name="Slide Number Placeholder 5">
            <a:extLst>
              <a:ext uri="{FF2B5EF4-FFF2-40B4-BE49-F238E27FC236}">
                <a16:creationId xmlns:a16="http://schemas.microsoft.com/office/drawing/2014/main" id="{5280E7C5-7A39-4EC2-A399-8CF325A37CF6}"/>
              </a:ext>
            </a:extLst>
          </p:cNvPr>
          <p:cNvSpPr>
            <a:spLocks noGrp="1"/>
          </p:cNvSpPr>
          <p:nvPr>
            <p:ph type="sldNum" sz="quarter" idx="12"/>
          </p:nvPr>
        </p:nvSpPr>
        <p:spPr/>
        <p:txBody>
          <a:bodyPr/>
          <a:lstStyle/>
          <a:p>
            <a:fld id="{74A6C206-B636-4BCA-974C-4E1178B9A9DF}" type="slidenum">
              <a:rPr lang="en-US" smtClean="0"/>
              <a:t>9</a:t>
            </a:fld>
            <a:endParaRPr lang="en-US" dirty="0"/>
          </a:p>
        </p:txBody>
      </p:sp>
      <p:sp>
        <p:nvSpPr>
          <p:cNvPr id="11" name="TextBox 10">
            <a:extLst>
              <a:ext uri="{FF2B5EF4-FFF2-40B4-BE49-F238E27FC236}">
                <a16:creationId xmlns:a16="http://schemas.microsoft.com/office/drawing/2014/main" id="{E6E46891-BF02-48E6-8431-38F9A7DEBF14}"/>
              </a:ext>
            </a:extLst>
          </p:cNvPr>
          <p:cNvSpPr txBox="1"/>
          <p:nvPr/>
        </p:nvSpPr>
        <p:spPr>
          <a:xfrm>
            <a:off x="914400" y="1200149"/>
            <a:ext cx="1523999" cy="3416320"/>
          </a:xfrm>
          <a:prstGeom prst="rect">
            <a:avLst/>
          </a:prstGeom>
          <a:noFill/>
        </p:spPr>
        <p:txBody>
          <a:bodyPr wrap="square" rtlCol="0">
            <a:spAutoFit/>
          </a:bodyPr>
          <a:lstStyle/>
          <a:p>
            <a:r>
              <a:rPr lang="en-US" dirty="0"/>
              <a:t>All new Requests are created in a “Draft” status. A draft can have tools added, saved, and added to again later before submitting, to prevent submitting multiple single item Requests.</a:t>
            </a:r>
          </a:p>
          <a:p>
            <a:endParaRPr lang="en-US" dirty="0"/>
          </a:p>
          <a:p>
            <a:r>
              <a:rPr lang="en-US" dirty="0"/>
              <a:t>Tap the blank area next to “For”, to specify where the items should be assigned/stored.</a:t>
            </a:r>
          </a:p>
        </p:txBody>
      </p:sp>
      <p:sp>
        <p:nvSpPr>
          <p:cNvPr id="13" name="TextBox 12">
            <a:extLst>
              <a:ext uri="{FF2B5EF4-FFF2-40B4-BE49-F238E27FC236}">
                <a16:creationId xmlns:a16="http://schemas.microsoft.com/office/drawing/2014/main" id="{C2C1221F-B5A8-4B37-A878-D43D49E74A5E}"/>
              </a:ext>
            </a:extLst>
          </p:cNvPr>
          <p:cNvSpPr txBox="1"/>
          <p:nvPr/>
        </p:nvSpPr>
        <p:spPr>
          <a:xfrm>
            <a:off x="4676277" y="1200149"/>
            <a:ext cx="1523999" cy="2793072"/>
          </a:xfrm>
          <a:prstGeom prst="rect">
            <a:avLst/>
          </a:prstGeom>
          <a:noFill/>
        </p:spPr>
        <p:txBody>
          <a:bodyPr wrap="square" rtlCol="0">
            <a:spAutoFit/>
          </a:bodyPr>
          <a:lstStyle/>
          <a:p>
            <a:r>
              <a:rPr lang="en-US" dirty="0"/>
              <a:t>This will open a search box, type any part of the job number or tool van unit number, and the list will automatically filter to all locations with partial matches.</a:t>
            </a:r>
          </a:p>
          <a:p>
            <a:endParaRPr lang="en-US" dirty="0"/>
          </a:p>
          <a:p>
            <a:r>
              <a:rPr lang="en-US" dirty="0"/>
              <a:t>Tap the location the requested items should be assigned to.</a:t>
            </a:r>
          </a:p>
        </p:txBody>
      </p:sp>
      <p:sp>
        <p:nvSpPr>
          <p:cNvPr id="7" name="Rectangle 6">
            <a:extLst>
              <a:ext uri="{FF2B5EF4-FFF2-40B4-BE49-F238E27FC236}">
                <a16:creationId xmlns:a16="http://schemas.microsoft.com/office/drawing/2014/main" id="{21AD5F45-BD4A-4F7C-86DD-3677D5CEF0B9}"/>
              </a:ext>
            </a:extLst>
          </p:cNvPr>
          <p:cNvSpPr/>
          <p:nvPr/>
        </p:nvSpPr>
        <p:spPr>
          <a:xfrm>
            <a:off x="3124200" y="1809750"/>
            <a:ext cx="1066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15245"/>
      </p:ext>
    </p:extLst>
  </p:cSld>
  <p:clrMapOvr>
    <a:masterClrMapping/>
  </p:clrMapOvr>
</p:sld>
</file>

<file path=ppt/theme/theme1.xml><?xml version="1.0" encoding="utf-8"?>
<a:theme xmlns:a="http://schemas.openxmlformats.org/drawingml/2006/main" name="Office Theme">
  <a:themeElements>
    <a:clrScheme name="Custom 1">
      <a:dk1>
        <a:srgbClr val="3F3F3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8894</TotalTime>
  <Words>1517</Words>
  <Application>Microsoft Office PowerPoint</Application>
  <PresentationFormat>On-screen Show (16:9)</PresentationFormat>
  <Paragraphs>148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Office Theme</vt:lpstr>
      <vt:lpstr>ToolWatch Mobile Request</vt:lpstr>
      <vt:lpstr>ToolWatch Mobile</vt:lpstr>
      <vt:lpstr>Current Tool and Equipment Requisition Process</vt:lpstr>
      <vt:lpstr>ToolWatch Mobile Request</vt:lpstr>
      <vt:lpstr>Submitting a Request using ToolWatch Mobile</vt:lpstr>
      <vt:lpstr>Installing ToolWatch</vt:lpstr>
      <vt:lpstr>Signing in to the App</vt:lpstr>
      <vt:lpstr>Creating a Request</vt:lpstr>
      <vt:lpstr>Drafting a Request</vt:lpstr>
      <vt:lpstr>Specifying Request Details</vt:lpstr>
      <vt:lpstr>Drafting a Request</vt:lpstr>
      <vt:lpstr>Searching and Adding Items</vt:lpstr>
      <vt:lpstr>Searching and Adding Items</vt:lpstr>
      <vt:lpstr>Saving Request as a Draft</vt:lpstr>
      <vt:lpstr>Reviewing your Draft Request</vt:lpstr>
      <vt:lpstr>Submitting your Request</vt:lpstr>
      <vt:lpstr>Processing your Request</vt:lpstr>
      <vt:lpstr>Processing your Request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ToolWatch Mobile Request</dc:title>
  <dc:creator>Justin Howard;Sam Stubbs</dc:creator>
  <cp:keywords>toolwatch</cp:keywords>
  <cp:lastModifiedBy>Sam Stubbs</cp:lastModifiedBy>
  <cp:revision>499</cp:revision>
  <cp:lastPrinted>2018-11-19T22:03:51Z</cp:lastPrinted>
  <dcterms:created xsi:type="dcterms:W3CDTF">2018-02-22T16:56:01Z</dcterms:created>
  <dcterms:modified xsi:type="dcterms:W3CDTF">2018-11-20T01:30:33Z</dcterms:modified>
</cp:coreProperties>
</file>